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0" r:id="rId5"/>
    <p:sldId id="298" r:id="rId6"/>
    <p:sldId id="267" r:id="rId7"/>
    <p:sldId id="268" r:id="rId8"/>
    <p:sldId id="271" r:id="rId9"/>
    <p:sldId id="299" r:id="rId10"/>
    <p:sldId id="300" r:id="rId11"/>
    <p:sldId id="301" r:id="rId12"/>
    <p:sldId id="302" r:id="rId13"/>
    <p:sldId id="303" r:id="rId14"/>
    <p:sldId id="304" r:id="rId15"/>
    <p:sldId id="305" r:id="rId16"/>
    <p:sldId id="306" r:id="rId17"/>
    <p:sldId id="307" r:id="rId18"/>
    <p:sldId id="308" r:id="rId19"/>
    <p:sldId id="295" r:id="rId20"/>
    <p:sldId id="262" r:id="rId21"/>
    <p:sldId id="310" r:id="rId22"/>
    <p:sldId id="263" r:id="rId23"/>
    <p:sldId id="311" r:id="rId24"/>
    <p:sldId id="265" r:id="rId25"/>
    <p:sldId id="309" r:id="rId26"/>
    <p:sldId id="266" r:id="rId27"/>
    <p:sldId id="26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010"/>
    <p:restoredTop sz="94556"/>
  </p:normalViewPr>
  <p:slideViewPr>
    <p:cSldViewPr snapToGrid="0" snapToObjects="1">
      <p:cViewPr>
        <p:scale>
          <a:sx n="110" d="100"/>
          <a:sy n="110" d="100"/>
        </p:scale>
        <p:origin x="1296" y="135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jpg>
</file>

<file path=ppt/media/image12.jpeg>
</file>

<file path=ppt/media/image13.png>
</file>

<file path=ppt/media/image14.jpg>
</file>

<file path=ppt/media/image15.jpeg>
</file>

<file path=ppt/media/image16.tiff>
</file>

<file path=ppt/media/image17.jpeg>
</file>

<file path=ppt/media/image2.png>
</file>

<file path=ppt/media/image3.png>
</file>

<file path=ppt/media/image4.png>
</file>

<file path=ppt/media/image5.png>
</file>

<file path=ppt/media/image6.png>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ECD19FB2-3AAB-4D03-B13A-2960828C78E3}" type="datetimeFigureOut">
              <a:rPr lang="en-US" dirty="0"/>
              <a:t>7/11/16</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80C674-7DFC-42FE-B9CD-82963CDB1557}" type="datetimeFigureOut">
              <a:rPr lang="en-US" dirty="0"/>
              <a:t>7/11/16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076456F-F47D-4F25-8053-2A695DA0CA7D}" type="datetimeFigureOut">
              <a:rPr lang="en-US" dirty="0"/>
              <a:t>7/11/16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6C7379-69CC-4837-9905-BEBA22830C8A}" type="datetimeFigureOut">
              <a:rPr lang="en-US" dirty="0"/>
              <a:t>7/11/16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9EB8B7E-8AEE-4F10-BFEE-C999AD004D36}" type="datetimeFigureOut">
              <a:rPr lang="en-US" dirty="0"/>
              <a:t>7/11/16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668F3F9-58BC-440B-B37B-805B9055EF92}" type="datetimeFigureOut">
              <a:rPr lang="en-US" dirty="0"/>
              <a:t>7/11/16</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0D5A53AF-48EA-489D-8260-9DCAB666386A}" type="datetimeFigureOut">
              <a:rPr lang="en-US" dirty="0"/>
              <a:t>7/11/16</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dirty="0"/>
              <a:t>7/11/16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dirty="0"/>
              <a:t>7/11/16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dirty="0"/>
              <a:t>7/11/16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F39F4F5-F4D2-4D2A-AB60-88D37ADCB869}" type="datetimeFigureOut">
              <a:rPr lang="en-US" dirty="0"/>
              <a:t>7/11/16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dirty="0"/>
              <a:t>7/11/16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dirty="0"/>
              <a:t>7/11/16</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dirty="0"/>
              <a:t>7/11/16</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dirty="0"/>
              <a:t>7/11/16</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1BD23-6E54-4D9D-AD88-A2813C73CC25}" type="datetimeFigureOut">
              <a:rPr lang="en-US" dirty="0"/>
              <a:t>7/11/16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471A834-4F3C-4AF9-9C74-05EC35A0F292}" type="datetimeFigureOut">
              <a:rPr lang="en-US" dirty="0"/>
              <a:t>7/11/16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1CF1133-3259-4C45-BABA-5B62D9C6F78D}" type="datetimeFigureOut">
              <a:rPr lang="en-US" dirty="0"/>
              <a:t>7/11/16</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r>
              <a:rPr lang="en-US" dirty="0"/>
              <a:t>
              </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g"/><Relationship Id="rId3" Type="http://schemas.openxmlformats.org/officeDocument/2006/relationships/image" Target="../media/image15.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g"/><Relationship Id="rId3" Type="http://schemas.openxmlformats.org/officeDocument/2006/relationships/image" Target="../media/image16.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alphaModFix amt="40000"/>
            <a:extLst>
              <a:ext uri="{28A0092B-C50C-407E-A947-70E740481C1C}">
                <a14:useLocalDpi xmlns:a14="http://schemas.microsoft.com/office/drawing/2010/main"/>
              </a:ext>
            </a:extLst>
          </a:blip>
          <a:stretch>
            <a:fillRect/>
          </a:stretch>
        </p:blipFill>
        <p:spPr>
          <a:xfrm>
            <a:off x="216878" y="1800225"/>
            <a:ext cx="2891811" cy="3029892"/>
          </a:xfrm>
          <a:prstGeom prst="rect">
            <a:avLst/>
          </a:prstGeom>
          <a:effectLst>
            <a:glow>
              <a:schemeClr val="accent1"/>
            </a:glow>
            <a:outerShdw blurRad="50800" dist="50800" dir="5400000" algn="ctr" rotWithShape="0">
              <a:srgbClr val="000000">
                <a:alpha val="59000"/>
              </a:srgbClr>
            </a:outerShdw>
            <a:reflection stA="55000" endPos="53000" dist="12700" dir="5400000" sy="-100000" algn="bl" rotWithShape="0"/>
          </a:effectLst>
        </p:spPr>
      </p:pic>
      <p:sp>
        <p:nvSpPr>
          <p:cNvPr id="2" name="Title 1"/>
          <p:cNvSpPr>
            <a:spLocks noGrp="1"/>
          </p:cNvSpPr>
          <p:nvPr>
            <p:ph type="ctrTitle"/>
          </p:nvPr>
        </p:nvSpPr>
        <p:spPr>
          <a:xfrm>
            <a:off x="1213339" y="451118"/>
            <a:ext cx="9144000" cy="1641490"/>
          </a:xfrm>
        </p:spPr>
        <p:txBody>
          <a:bodyPr>
            <a:normAutofit/>
          </a:bodyPr>
          <a:lstStyle/>
          <a:p>
            <a:pPr algn="ctr"/>
            <a:r>
              <a:rPr lang="en-US" sz="6600" dirty="0" smtClean="0"/>
              <a:t>God BLESS </a:t>
            </a:r>
            <a:r>
              <a:rPr lang="en-US" sz="6600" dirty="0" err="1" smtClean="0"/>
              <a:t>FxA</a:t>
            </a:r>
            <a:endParaRPr lang="en-US" sz="6600" dirty="0"/>
          </a:p>
        </p:txBody>
      </p:sp>
      <p:sp>
        <p:nvSpPr>
          <p:cNvPr id="3" name="Subtitle 2"/>
          <p:cNvSpPr>
            <a:spLocks noGrp="1"/>
          </p:cNvSpPr>
          <p:nvPr>
            <p:ph type="subTitle" idx="1"/>
          </p:nvPr>
        </p:nvSpPr>
        <p:spPr>
          <a:xfrm>
            <a:off x="1213339" y="1271863"/>
            <a:ext cx="9144000" cy="4613122"/>
          </a:xfrm>
        </p:spPr>
        <p:txBody>
          <a:bodyPr/>
          <a:lstStyle/>
          <a:p>
            <a:pPr algn="ctr"/>
            <a:r>
              <a:rPr lang="en-US" dirty="0" smtClean="0">
                <a:solidFill>
                  <a:schemeClr val="tx1"/>
                </a:solidFill>
              </a:rPr>
              <a:t>Sai </a:t>
            </a:r>
            <a:r>
              <a:rPr lang="en-US" dirty="0" err="1" smtClean="0">
                <a:solidFill>
                  <a:schemeClr val="tx1"/>
                </a:solidFill>
              </a:rPr>
              <a:t>Prashanth</a:t>
            </a:r>
            <a:r>
              <a:rPr lang="en-US" dirty="0" smtClean="0">
                <a:solidFill>
                  <a:schemeClr val="tx1"/>
                </a:solidFill>
              </a:rPr>
              <a:t> </a:t>
            </a:r>
            <a:r>
              <a:rPr lang="en-US" dirty="0" err="1" smtClean="0">
                <a:solidFill>
                  <a:schemeClr val="tx1"/>
                </a:solidFill>
              </a:rPr>
              <a:t>Chandramouli</a:t>
            </a:r>
            <a:endParaRPr lang="en-US" dirty="0" smtClean="0">
              <a:solidFill>
                <a:schemeClr val="tx1"/>
              </a:solidFill>
            </a:endParaRPr>
          </a:p>
          <a:p>
            <a:pPr algn="ctr"/>
            <a:r>
              <a:rPr lang="en-US" dirty="0" smtClean="0">
                <a:solidFill>
                  <a:schemeClr val="tx1"/>
                </a:solidFill>
              </a:rPr>
              <a:t>Firefox Accounts</a:t>
            </a:r>
          </a:p>
          <a:p>
            <a:pPr algn="ctr"/>
            <a:r>
              <a:rPr lang="en-US" dirty="0" err="1">
                <a:solidFill>
                  <a:schemeClr val="tx1"/>
                </a:solidFill>
              </a:rPr>
              <a:t>i</a:t>
            </a:r>
            <a:r>
              <a:rPr lang="en-US" dirty="0" err="1" smtClean="0">
                <a:solidFill>
                  <a:schemeClr val="tx1"/>
                </a:solidFill>
              </a:rPr>
              <a:t>rc</a:t>
            </a:r>
            <a:r>
              <a:rPr lang="en-US" dirty="0" smtClean="0">
                <a:solidFill>
                  <a:schemeClr val="tx1"/>
                </a:solidFill>
              </a:rPr>
              <a:t>: </a:t>
            </a:r>
            <a:r>
              <a:rPr lang="en-US" dirty="0" err="1" smtClean="0">
                <a:solidFill>
                  <a:schemeClr val="tx1"/>
                </a:solidFill>
              </a:rPr>
              <a:t>saipc</a:t>
            </a:r>
            <a:endParaRPr lang="en-US" dirty="0" smtClean="0">
              <a:solidFill>
                <a:schemeClr val="tx1"/>
              </a:solidFill>
            </a:endParaRPr>
          </a:p>
          <a:p>
            <a:pPr algn="ctr"/>
            <a:r>
              <a:rPr lang="en-US" dirty="0" err="1" smtClean="0">
                <a:solidFill>
                  <a:schemeClr val="tx1"/>
                </a:solidFill>
              </a:rPr>
              <a:t>Github</a:t>
            </a:r>
            <a:r>
              <a:rPr lang="en-US" dirty="0" smtClean="0">
                <a:solidFill>
                  <a:schemeClr val="tx1"/>
                </a:solidFill>
              </a:rPr>
              <a:t>: TDA</a:t>
            </a:r>
          </a:p>
          <a:p>
            <a:pPr algn="ctr"/>
            <a:r>
              <a:rPr lang="en-US" dirty="0" smtClean="0">
                <a:solidFill>
                  <a:schemeClr val="tx1"/>
                </a:solidFill>
              </a:rPr>
              <a:t>E-mail: </a:t>
            </a:r>
            <a:r>
              <a:rPr lang="en-US" dirty="0" err="1" smtClean="0">
                <a:solidFill>
                  <a:schemeClr val="tx1"/>
                </a:solidFill>
              </a:rPr>
              <a:t>thatsenough@youstalker.com</a:t>
            </a:r>
            <a:endParaRPr lang="en-US" dirty="0" smtClean="0">
              <a:solidFill>
                <a:schemeClr val="tx1"/>
              </a:solidFill>
            </a:endParaRPr>
          </a:p>
          <a:p>
            <a:pPr algn="ctr"/>
            <a:endParaRPr lang="en-US" dirty="0"/>
          </a:p>
        </p:txBody>
      </p:sp>
      <p:pic>
        <p:nvPicPr>
          <p:cNvPr id="6" name="Picture 5"/>
          <p:cNvPicPr>
            <a:picLocks noChangeAspect="1"/>
          </p:cNvPicPr>
          <p:nvPr/>
        </p:nvPicPr>
        <p:blipFill>
          <a:blip r:embed="rId3" cstate="print">
            <a:alphaModFix amt="50000"/>
            <a:extLst>
              <a:ext uri="{28A0092B-C50C-407E-A947-70E740481C1C}">
                <a14:useLocalDpi xmlns:a14="http://schemas.microsoft.com/office/drawing/2010/main"/>
              </a:ext>
            </a:extLst>
          </a:blip>
          <a:stretch>
            <a:fillRect/>
          </a:stretch>
        </p:blipFill>
        <p:spPr>
          <a:xfrm>
            <a:off x="8619654" y="1800225"/>
            <a:ext cx="3026664" cy="3026664"/>
          </a:xfrm>
          <a:prstGeom prst="rect">
            <a:avLst/>
          </a:prstGeom>
          <a:effectLst>
            <a:outerShdw blurRad="50800" dist="50800" dir="5400000" algn="ctr" rotWithShape="0">
              <a:srgbClr val="000000">
                <a:alpha val="50000"/>
              </a:srgbClr>
            </a:outerShdw>
            <a:reflection stA="50000" endPos="57000" dist="12700" dir="5400000" sy="-100000" algn="bl" rotWithShape="0"/>
          </a:effectLst>
        </p:spPr>
      </p:pic>
    </p:spTree>
    <p:extLst>
      <p:ext uri="{BB962C8B-B14F-4D97-AF65-F5344CB8AC3E}">
        <p14:creationId xmlns:p14="http://schemas.microsoft.com/office/powerpoint/2010/main" val="180428938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Password Hints</a:t>
            </a:r>
            <a:r>
              <a:rPr lang="en-US" sz="4400" dirty="0"/>
              <a:t> – Continued..</a:t>
            </a:r>
          </a:p>
        </p:txBody>
      </p:sp>
      <p:sp>
        <p:nvSpPr>
          <p:cNvPr id="3" name="Content Placeholder 2"/>
          <p:cNvSpPr>
            <a:spLocks noGrp="1"/>
          </p:cNvSpPr>
          <p:nvPr>
            <p:ph idx="1"/>
          </p:nvPr>
        </p:nvSpPr>
        <p:spPr/>
        <p:txBody>
          <a:bodyPr/>
          <a:lstStyle/>
          <a:p>
            <a:r>
              <a:rPr lang="en-US" sz="3200" dirty="0" smtClean="0"/>
              <a:t>Real problem:</a:t>
            </a:r>
          </a:p>
          <a:p>
            <a:pPr lvl="1"/>
            <a:r>
              <a:rPr lang="en-US" sz="2800" dirty="0" smtClean="0"/>
              <a:t>People use the same crappy passwords across different websites</a:t>
            </a:r>
          </a:p>
          <a:p>
            <a:pPr lvl="1"/>
            <a:r>
              <a:rPr lang="en-US" sz="2800" dirty="0" smtClean="0"/>
              <a:t>Leads to something called ”Password Reuse Attack”</a:t>
            </a:r>
          </a:p>
          <a:p>
            <a:pPr lvl="1"/>
            <a:r>
              <a:rPr lang="en-US" sz="2800" dirty="0" smtClean="0"/>
              <a:t>Famous examples:</a:t>
            </a:r>
          </a:p>
          <a:p>
            <a:pPr lvl="2"/>
            <a:r>
              <a:rPr lang="en-US" dirty="0" err="1"/>
              <a:t>HBGary</a:t>
            </a:r>
            <a:r>
              <a:rPr lang="en-US" dirty="0"/>
              <a:t> </a:t>
            </a:r>
            <a:r>
              <a:rPr lang="en-US" dirty="0" smtClean="0"/>
              <a:t>hack</a:t>
            </a:r>
          </a:p>
          <a:p>
            <a:pPr lvl="2"/>
            <a:r>
              <a:rPr lang="en-US" dirty="0"/>
              <a:t>Houston </a:t>
            </a:r>
            <a:r>
              <a:rPr lang="en-US" dirty="0" smtClean="0"/>
              <a:t>Astros</a:t>
            </a:r>
          </a:p>
          <a:p>
            <a:pPr lvl="2"/>
            <a:r>
              <a:rPr lang="en-US" dirty="0" smtClean="0"/>
              <a:t>GitHub</a:t>
            </a:r>
          </a:p>
          <a:p>
            <a:pPr lvl="2"/>
            <a:r>
              <a:rPr lang="en-US" dirty="0" smtClean="0"/>
              <a:t>Carbonite</a:t>
            </a:r>
            <a:endParaRPr lang="en-US" dirty="0"/>
          </a:p>
          <a:p>
            <a:pPr lvl="2"/>
            <a:endParaRPr lang="en-US" dirty="0" smtClean="0"/>
          </a:p>
          <a:p>
            <a:pPr lvl="1"/>
            <a:endParaRPr lang="en-US" dirty="0"/>
          </a:p>
          <a:p>
            <a:endParaRPr lang="en-US" dirty="0"/>
          </a:p>
        </p:txBody>
      </p:sp>
    </p:spTree>
    <p:extLst>
      <p:ext uri="{BB962C8B-B14F-4D97-AF65-F5344CB8AC3E}">
        <p14:creationId xmlns:p14="http://schemas.microsoft.com/office/powerpoint/2010/main" val="410601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Password Hints</a:t>
            </a:r>
            <a:r>
              <a:rPr lang="en-US" sz="4400" dirty="0"/>
              <a:t> – Continued..</a:t>
            </a:r>
          </a:p>
        </p:txBody>
      </p:sp>
      <p:sp>
        <p:nvSpPr>
          <p:cNvPr id="3" name="Content Placeholder 2"/>
          <p:cNvSpPr>
            <a:spLocks noGrp="1"/>
          </p:cNvSpPr>
          <p:nvPr>
            <p:ph idx="1"/>
          </p:nvPr>
        </p:nvSpPr>
        <p:spPr/>
        <p:txBody>
          <a:bodyPr/>
          <a:lstStyle/>
          <a:p>
            <a:r>
              <a:rPr lang="en-US" sz="3200" dirty="0" smtClean="0"/>
              <a:t>So what do we do?</a:t>
            </a:r>
          </a:p>
          <a:p>
            <a:pPr lvl="1"/>
            <a:r>
              <a:rPr lang="en-US" sz="2800" dirty="0" smtClean="0"/>
              <a:t>You can make Software as secure as possible, </a:t>
            </a:r>
            <a:r>
              <a:rPr lang="en-US" sz="2800" dirty="0" err="1" smtClean="0"/>
              <a:t>doesn</a:t>
            </a:r>
            <a:r>
              <a:rPr lang="uk-UA" sz="2800" dirty="0" smtClean="0"/>
              <a:t>’</a:t>
            </a:r>
            <a:r>
              <a:rPr lang="en-US" sz="2800" dirty="0" smtClean="0"/>
              <a:t>t matter</a:t>
            </a:r>
          </a:p>
          <a:p>
            <a:pPr lvl="2"/>
            <a:r>
              <a:rPr lang="en-US" dirty="0" smtClean="0"/>
              <a:t>Salting </a:t>
            </a:r>
          </a:p>
          <a:p>
            <a:pPr lvl="2"/>
            <a:r>
              <a:rPr lang="en-US" dirty="0" smtClean="0"/>
              <a:t>Stronger Encryption</a:t>
            </a:r>
          </a:p>
          <a:p>
            <a:pPr lvl="1"/>
            <a:r>
              <a:rPr lang="en-US" sz="2800" dirty="0" smtClean="0"/>
              <a:t>Weakest link in the chain</a:t>
            </a:r>
          </a:p>
          <a:p>
            <a:pPr lvl="2"/>
            <a:r>
              <a:rPr lang="en-US" dirty="0" smtClean="0"/>
              <a:t>Humans</a:t>
            </a:r>
          </a:p>
          <a:p>
            <a:pPr lvl="1"/>
            <a:r>
              <a:rPr lang="en-US" sz="2800" dirty="0" smtClean="0"/>
              <a:t>Treat the disease, not the symptoms</a:t>
            </a:r>
          </a:p>
          <a:p>
            <a:pPr lvl="2"/>
            <a:endParaRPr lang="en-US" dirty="0" smtClean="0"/>
          </a:p>
          <a:p>
            <a:pPr lvl="1"/>
            <a:endParaRPr lang="en-US" dirty="0"/>
          </a:p>
          <a:p>
            <a:endParaRPr lang="en-US" dirty="0"/>
          </a:p>
        </p:txBody>
      </p:sp>
    </p:spTree>
    <p:extLst>
      <p:ext uri="{BB962C8B-B14F-4D97-AF65-F5344CB8AC3E}">
        <p14:creationId xmlns:p14="http://schemas.microsoft.com/office/powerpoint/2010/main" val="2084206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Password Hints – Continued..</a:t>
            </a:r>
            <a:endParaRPr lang="en-US" sz="4400" dirty="0"/>
          </a:p>
        </p:txBody>
      </p:sp>
      <p:sp>
        <p:nvSpPr>
          <p:cNvPr id="3" name="Content Placeholder 2"/>
          <p:cNvSpPr>
            <a:spLocks noGrp="1"/>
          </p:cNvSpPr>
          <p:nvPr>
            <p:ph idx="1"/>
          </p:nvPr>
        </p:nvSpPr>
        <p:spPr/>
        <p:txBody>
          <a:bodyPr/>
          <a:lstStyle/>
          <a:p>
            <a:r>
              <a:rPr lang="en-US" sz="3200" dirty="0" smtClean="0"/>
              <a:t>So what did we do?</a:t>
            </a:r>
          </a:p>
          <a:p>
            <a:pPr lvl="1"/>
            <a:r>
              <a:rPr lang="en-US" sz="2800" dirty="0" err="1" smtClean="0"/>
              <a:t>Bloomfilter</a:t>
            </a:r>
            <a:r>
              <a:rPr lang="en-US" sz="2800" dirty="0" smtClean="0"/>
              <a:t> based Password Strength Checker</a:t>
            </a:r>
          </a:p>
          <a:p>
            <a:pPr lvl="1"/>
            <a:r>
              <a:rPr lang="en-US" sz="2800" dirty="0"/>
              <a:t>L</a:t>
            </a:r>
            <a:r>
              <a:rPr lang="en-US" sz="2800" dirty="0" smtClean="0"/>
              <a:t>ast summer, we detected weak passwords</a:t>
            </a:r>
          </a:p>
          <a:p>
            <a:pPr lvl="1"/>
            <a:r>
              <a:rPr lang="en-US" sz="2800" dirty="0" smtClean="0"/>
              <a:t>This summer, we protected the users</a:t>
            </a:r>
          </a:p>
          <a:p>
            <a:pPr lvl="1"/>
            <a:r>
              <a:rPr lang="en-US" sz="2800" dirty="0" smtClean="0"/>
              <a:t>Interactive password prompts to help users create a stronger password</a:t>
            </a:r>
          </a:p>
          <a:p>
            <a:pPr lvl="2"/>
            <a:endParaRPr lang="en-US" dirty="0" smtClean="0"/>
          </a:p>
          <a:p>
            <a:pPr lvl="1"/>
            <a:endParaRPr lang="en-US" dirty="0"/>
          </a:p>
          <a:p>
            <a:endParaRPr lang="en-US" dirty="0"/>
          </a:p>
        </p:txBody>
      </p:sp>
    </p:spTree>
    <p:extLst>
      <p:ext uri="{BB962C8B-B14F-4D97-AF65-F5344CB8AC3E}">
        <p14:creationId xmlns:p14="http://schemas.microsoft.com/office/powerpoint/2010/main" val="826032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846964" y="0"/>
            <a:ext cx="10496085" cy="6858000"/>
          </a:xfrm>
        </p:spPr>
      </p:pic>
    </p:spTree>
    <p:extLst>
      <p:ext uri="{BB962C8B-B14F-4D97-AF65-F5344CB8AC3E}">
        <p14:creationId xmlns:p14="http://schemas.microsoft.com/office/powerpoint/2010/main" val="10772086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vs Usability</a:t>
            </a:r>
            <a:endParaRPr lang="en-US" dirty="0"/>
          </a:p>
        </p:txBody>
      </p:sp>
      <p:sp>
        <p:nvSpPr>
          <p:cNvPr id="3" name="Content Placeholder 2"/>
          <p:cNvSpPr>
            <a:spLocks noGrp="1"/>
          </p:cNvSpPr>
          <p:nvPr>
            <p:ph idx="1"/>
          </p:nvPr>
        </p:nvSpPr>
        <p:spPr/>
        <p:txBody>
          <a:bodyPr/>
          <a:lstStyle/>
          <a:p>
            <a:r>
              <a:rPr lang="en-US" dirty="0" smtClean="0"/>
              <a:t>So why not block the weak passwords altogether</a:t>
            </a:r>
            <a:r>
              <a:rPr lang="en-US" baseline="30000" dirty="0" smtClean="0"/>
              <a:t>1</a:t>
            </a:r>
            <a:r>
              <a:rPr lang="en-US" dirty="0" smtClean="0"/>
              <a:t>?</a:t>
            </a:r>
          </a:p>
          <a:p>
            <a:pPr marL="914400" lvl="1" indent="-457200">
              <a:buFont typeface="+mj-lt"/>
              <a:buAutoNum type="alphaLcPeriod"/>
            </a:pPr>
            <a:r>
              <a:rPr lang="en-US" dirty="0" smtClean="0"/>
              <a:t>Usability is affected when you enforce strict rules on the users</a:t>
            </a:r>
          </a:p>
          <a:p>
            <a:pPr marL="914400" lvl="1" indent="-457200">
              <a:buFont typeface="+mj-lt"/>
              <a:buAutoNum type="alphaLcPeriod"/>
            </a:pPr>
            <a:r>
              <a:rPr lang="en-US" dirty="0" smtClean="0"/>
              <a:t>Ultimately, users should be allowed to decide what they want</a:t>
            </a:r>
          </a:p>
          <a:p>
            <a:pPr marL="914400" lvl="1" indent="-457200">
              <a:buFont typeface="+mj-lt"/>
              <a:buAutoNum type="alphaLcPeriod"/>
            </a:pPr>
            <a:endParaRPr lang="en-US" dirty="0"/>
          </a:p>
          <a:p>
            <a:r>
              <a:rPr lang="en-US" dirty="0"/>
              <a:t>https://</a:t>
            </a:r>
            <a:r>
              <a:rPr lang="en-US" dirty="0" err="1"/>
              <a:t>support.mozilla.org</a:t>
            </a:r>
            <a:r>
              <a:rPr lang="en-US" dirty="0"/>
              <a:t>/</a:t>
            </a:r>
            <a:r>
              <a:rPr lang="en-US" dirty="0" err="1"/>
              <a:t>en</a:t>
            </a:r>
            <a:r>
              <a:rPr lang="en-US" dirty="0"/>
              <a:t>-US/kb/create-secure-passwords-keep-your-identity-safe</a:t>
            </a:r>
            <a:endParaRPr lang="en-US" dirty="0" smtClean="0"/>
          </a:p>
        </p:txBody>
      </p:sp>
      <p:sp>
        <p:nvSpPr>
          <p:cNvPr id="4" name="TextBox 3"/>
          <p:cNvSpPr txBox="1"/>
          <p:nvPr/>
        </p:nvSpPr>
        <p:spPr>
          <a:xfrm>
            <a:off x="3044141" y="6311900"/>
            <a:ext cx="6115520" cy="307777"/>
          </a:xfrm>
          <a:prstGeom prst="rect">
            <a:avLst/>
          </a:prstGeom>
          <a:noFill/>
        </p:spPr>
        <p:txBody>
          <a:bodyPr wrap="none" rtlCol="0">
            <a:spAutoFit/>
          </a:bodyPr>
          <a:lstStyle/>
          <a:p>
            <a:r>
              <a:rPr lang="en-US" sz="1400" dirty="0" smtClean="0"/>
              <a:t>[1] http</a:t>
            </a:r>
            <a:r>
              <a:rPr lang="en-US" sz="1400" dirty="0"/>
              <a:t>://</a:t>
            </a:r>
            <a:r>
              <a:rPr lang="en-US" sz="1400" dirty="0" err="1"/>
              <a:t>gizmodo.com</a:t>
            </a:r>
            <a:r>
              <a:rPr lang="en-US" sz="1400" dirty="0"/>
              <a:t>/microsoft-is-banning-your-dumb-passwords-1778848643</a:t>
            </a:r>
          </a:p>
        </p:txBody>
      </p:sp>
    </p:spTree>
    <p:extLst>
      <p:ext uri="{BB962C8B-B14F-4D97-AF65-F5344CB8AC3E}">
        <p14:creationId xmlns:p14="http://schemas.microsoft.com/office/powerpoint/2010/main" val="7955633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Geolocation Data in e-mails</a:t>
            </a:r>
            <a:endParaRPr lang="en-US" dirty="0"/>
          </a:p>
        </p:txBody>
      </p:sp>
      <p:sp>
        <p:nvSpPr>
          <p:cNvPr id="3" name="Content Placeholder 2"/>
          <p:cNvSpPr>
            <a:spLocks noGrp="1"/>
          </p:cNvSpPr>
          <p:nvPr>
            <p:ph idx="1"/>
          </p:nvPr>
        </p:nvSpPr>
        <p:spPr/>
        <p:txBody>
          <a:bodyPr/>
          <a:lstStyle/>
          <a:p>
            <a:r>
              <a:rPr lang="en-US" dirty="0" smtClean="0"/>
              <a:t>Problem:</a:t>
            </a:r>
          </a:p>
          <a:p>
            <a:pPr lvl="1"/>
            <a:r>
              <a:rPr lang="en-US" dirty="0" smtClean="0"/>
              <a:t>We get a lot of e-mails from different websites telling us about new log-ins</a:t>
            </a:r>
          </a:p>
          <a:p>
            <a:pPr lvl="1"/>
            <a:r>
              <a:rPr lang="en-US" dirty="0" smtClean="0"/>
              <a:t>Users need enough data to know if they were the ones that really logged in, or an attacker was trying to log in to their account</a:t>
            </a:r>
          </a:p>
          <a:p>
            <a:pPr lvl="1"/>
            <a:endParaRPr lang="en-US" dirty="0"/>
          </a:p>
        </p:txBody>
      </p:sp>
    </p:spTree>
    <p:extLst>
      <p:ext uri="{BB962C8B-B14F-4D97-AF65-F5344CB8AC3E}">
        <p14:creationId xmlns:p14="http://schemas.microsoft.com/office/powerpoint/2010/main" val="1240578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Geolocation e-mails – Continued..</a:t>
            </a:r>
            <a:endParaRPr lang="en-US" dirty="0"/>
          </a:p>
        </p:txBody>
      </p:sp>
      <p:sp>
        <p:nvSpPr>
          <p:cNvPr id="3" name="Content Placeholder 2"/>
          <p:cNvSpPr>
            <a:spLocks noGrp="1"/>
          </p:cNvSpPr>
          <p:nvPr>
            <p:ph idx="1"/>
          </p:nvPr>
        </p:nvSpPr>
        <p:spPr/>
        <p:txBody>
          <a:bodyPr/>
          <a:lstStyle/>
          <a:p>
            <a:r>
              <a:rPr lang="en-US" dirty="0" smtClean="0"/>
              <a:t>What do we do:</a:t>
            </a:r>
          </a:p>
          <a:p>
            <a:pPr lvl="1"/>
            <a:r>
              <a:rPr lang="en-US" dirty="0" smtClean="0"/>
              <a:t>At the very minimum, we need:</a:t>
            </a:r>
          </a:p>
          <a:p>
            <a:pPr lvl="2"/>
            <a:r>
              <a:rPr lang="en-US" dirty="0" smtClean="0"/>
              <a:t>IP Address used to login</a:t>
            </a:r>
          </a:p>
          <a:p>
            <a:pPr lvl="2"/>
            <a:r>
              <a:rPr lang="en-US" dirty="0" smtClean="0"/>
              <a:t>Device that was used to login</a:t>
            </a:r>
          </a:p>
          <a:p>
            <a:pPr lvl="2"/>
            <a:r>
              <a:rPr lang="en-US" dirty="0" smtClean="0"/>
              <a:t>City, Country of login</a:t>
            </a:r>
          </a:p>
          <a:p>
            <a:pPr lvl="2"/>
            <a:r>
              <a:rPr lang="en-US" dirty="0" smtClean="0"/>
              <a:t>Time of login</a:t>
            </a:r>
          </a:p>
        </p:txBody>
      </p:sp>
    </p:spTree>
    <p:extLst>
      <p:ext uri="{BB962C8B-B14F-4D97-AF65-F5344CB8AC3E}">
        <p14:creationId xmlns:p14="http://schemas.microsoft.com/office/powerpoint/2010/main" val="7913845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730500" y="0"/>
            <a:ext cx="6710833" cy="6858000"/>
          </a:xfrm>
          <a:prstGeom prst="rect">
            <a:avLst/>
          </a:prstGeom>
        </p:spPr>
      </p:pic>
    </p:spTree>
    <p:extLst>
      <p:ext uri="{BB962C8B-B14F-4D97-AF65-F5344CB8AC3E}">
        <p14:creationId xmlns:p14="http://schemas.microsoft.com/office/powerpoint/2010/main" val="11583472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Mozilla </a:t>
            </a:r>
            <a:r>
              <a:rPr lang="en-US" dirty="0" err="1" smtClean="0"/>
              <a:t>fxa-geodb</a:t>
            </a:r>
            <a:endParaRPr lang="en-US" dirty="0"/>
          </a:p>
        </p:txBody>
      </p:sp>
      <p:sp>
        <p:nvSpPr>
          <p:cNvPr id="3" name="Content Placeholder 2"/>
          <p:cNvSpPr>
            <a:spLocks noGrp="1"/>
          </p:cNvSpPr>
          <p:nvPr>
            <p:ph idx="1"/>
          </p:nvPr>
        </p:nvSpPr>
        <p:spPr/>
        <p:txBody>
          <a:bodyPr/>
          <a:lstStyle/>
          <a:p>
            <a:r>
              <a:rPr lang="en-US" dirty="0" smtClean="0"/>
              <a:t>We created a new node module, which can perform reverse IP lookup</a:t>
            </a:r>
          </a:p>
          <a:p>
            <a:r>
              <a:rPr lang="en-US" dirty="0" smtClean="0"/>
              <a:t>Makes use of the </a:t>
            </a:r>
            <a:r>
              <a:rPr lang="en-US" dirty="0" err="1" smtClean="0"/>
              <a:t>maxmind</a:t>
            </a:r>
            <a:r>
              <a:rPr lang="en-US" dirty="0"/>
              <a:t> </a:t>
            </a:r>
            <a:r>
              <a:rPr lang="en-US" dirty="0" smtClean="0"/>
              <a:t>IP databases</a:t>
            </a:r>
          </a:p>
          <a:p>
            <a:r>
              <a:rPr lang="en-US" dirty="0" smtClean="0"/>
              <a:t>Allows automatic updates of the IP databases that we use</a:t>
            </a:r>
          </a:p>
          <a:p>
            <a:r>
              <a:rPr lang="en-US" dirty="0" smtClean="0"/>
              <a:t>99.8</a:t>
            </a:r>
            <a:r>
              <a:rPr lang="en-US" dirty="0"/>
              <a:t>% accurate on a country </a:t>
            </a:r>
            <a:r>
              <a:rPr lang="en-US" dirty="0" smtClean="0"/>
              <a:t>level</a:t>
            </a:r>
          </a:p>
          <a:p>
            <a:r>
              <a:rPr lang="en-US" dirty="0" smtClean="0"/>
              <a:t>72% accurate on a city-level with a 62 mile (100km) radius.</a:t>
            </a:r>
          </a:p>
          <a:p>
            <a:r>
              <a:rPr lang="en-US" dirty="0" smtClean="0"/>
              <a:t>Can be found at </a:t>
            </a:r>
            <a:r>
              <a:rPr lang="en-US" dirty="0" err="1" smtClean="0"/>
              <a:t>mozilla</a:t>
            </a:r>
            <a:r>
              <a:rPr lang="en-US" dirty="0" smtClean="0"/>
              <a:t>/</a:t>
            </a:r>
            <a:r>
              <a:rPr lang="en-US" dirty="0" err="1" smtClean="0"/>
              <a:t>fxa-geodb</a:t>
            </a:r>
            <a:r>
              <a:rPr lang="en-US" dirty="0" smtClean="0"/>
              <a:t> on </a:t>
            </a:r>
            <a:r>
              <a:rPr lang="en-US" dirty="0" err="1" smtClean="0"/>
              <a:t>github</a:t>
            </a:r>
            <a:endParaRPr lang="en-US" dirty="0"/>
          </a:p>
        </p:txBody>
      </p:sp>
    </p:spTree>
    <p:extLst>
      <p:ext uri="{BB962C8B-B14F-4D97-AF65-F5344CB8AC3E}">
        <p14:creationId xmlns:p14="http://schemas.microsoft.com/office/powerpoint/2010/main" val="13734168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So how was my Summer you ask?</a:t>
            </a:r>
            <a:endParaRPr lang="en-US" sz="4800" dirty="0"/>
          </a:p>
        </p:txBody>
      </p:sp>
      <p:sp>
        <p:nvSpPr>
          <p:cNvPr id="3" name="Content Placeholder 2"/>
          <p:cNvSpPr>
            <a:spLocks noGrp="1"/>
          </p:cNvSpPr>
          <p:nvPr>
            <p:ph idx="1"/>
          </p:nvPr>
        </p:nvSpPr>
        <p:spPr/>
        <p:txBody>
          <a:bodyPr/>
          <a:lstStyle/>
          <a:p>
            <a:r>
              <a:rPr lang="en-US" dirty="0" smtClean="0"/>
              <a:t>In one word: </a:t>
            </a:r>
            <a:r>
              <a:rPr lang="en-US" dirty="0" smtClean="0"/>
              <a:t>Awesome</a:t>
            </a:r>
            <a:r>
              <a:rPr lang="en-US" dirty="0" smtClean="0"/>
              <a:t>.</a:t>
            </a:r>
          </a:p>
          <a:p>
            <a:r>
              <a:rPr lang="en-US" dirty="0" smtClean="0"/>
              <a:t>In three words: Productive and Awesome.</a:t>
            </a:r>
            <a:endParaRPr lang="en-US" dirty="0" smtClean="0"/>
          </a:p>
          <a:p>
            <a:endParaRPr lang="en-US" dirty="0" smtClean="0"/>
          </a:p>
        </p:txBody>
      </p:sp>
      <p:pic>
        <p:nvPicPr>
          <p:cNvPr id="8" name="Picture 7"/>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282548" y="2944791"/>
            <a:ext cx="5085948" cy="3676589"/>
          </a:xfrm>
          <a:prstGeom prst="rect">
            <a:avLst/>
          </a:prstGeom>
        </p:spPr>
      </p:pic>
    </p:spTree>
    <p:extLst>
      <p:ext uri="{BB962C8B-B14F-4D97-AF65-F5344CB8AC3E}">
        <p14:creationId xmlns:p14="http://schemas.microsoft.com/office/powerpoint/2010/main" val="9276129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Disclaimer</a:t>
            </a:r>
            <a:endParaRPr lang="en-US" dirty="0"/>
          </a:p>
        </p:txBody>
      </p:sp>
      <p:sp>
        <p:nvSpPr>
          <p:cNvPr id="3" name="Content Placeholder 2"/>
          <p:cNvSpPr>
            <a:spLocks noGrp="1"/>
          </p:cNvSpPr>
          <p:nvPr>
            <p:ph idx="1"/>
          </p:nvPr>
        </p:nvSpPr>
        <p:spPr/>
        <p:txBody>
          <a:bodyPr>
            <a:normAutofit/>
          </a:bodyPr>
          <a:lstStyle/>
          <a:p>
            <a:r>
              <a:rPr lang="en-US" sz="1800" dirty="0" smtClean="0"/>
              <a:t>All details on these slides are purely </a:t>
            </a:r>
            <a:r>
              <a:rPr lang="en-US" sz="1800" strike="sngStrike" dirty="0" smtClean="0"/>
              <a:t>fictitious </a:t>
            </a:r>
            <a:r>
              <a:rPr lang="en-US" sz="1800" dirty="0" smtClean="0"/>
              <a:t>based on fact. </a:t>
            </a:r>
          </a:p>
          <a:p>
            <a:r>
              <a:rPr lang="en-US" sz="1800" dirty="0" smtClean="0"/>
              <a:t>No Animals were harmed in the making of this slideshow (unless you count me).</a:t>
            </a:r>
          </a:p>
          <a:p>
            <a:r>
              <a:rPr lang="en-US" sz="1800" dirty="0" smtClean="0"/>
              <a:t>I make obscure references to filmography and some computer fields. Ask if it is unclear.</a:t>
            </a:r>
          </a:p>
          <a:p>
            <a:r>
              <a:rPr lang="en-US" sz="1800" dirty="0" smtClean="0"/>
              <a:t>Any references, messages, images bearing resemblance to any real life object, person or animal were probably NOT coincidental, and any that are found to be offensive were probably meant to be offensive. </a:t>
            </a:r>
          </a:p>
          <a:p>
            <a:r>
              <a:rPr lang="en-US" sz="1800" dirty="0" smtClean="0"/>
              <a:t>So quit whining and let’s move on to the next slide.</a:t>
            </a:r>
          </a:p>
          <a:p>
            <a:r>
              <a:rPr lang="en-US" sz="2000" dirty="0" smtClean="0"/>
              <a:t>P.S: Most of this was copied over from last year, actually, all of it.</a:t>
            </a:r>
            <a:endParaRPr lang="en-US" sz="2000" dirty="0"/>
          </a:p>
        </p:txBody>
      </p:sp>
    </p:spTree>
    <p:extLst>
      <p:ext uri="{BB962C8B-B14F-4D97-AF65-F5344CB8AC3E}">
        <p14:creationId xmlns:p14="http://schemas.microsoft.com/office/powerpoint/2010/main" val="8469308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 to..</a:t>
            </a:r>
            <a:endParaRPr lang="en-US" dirty="0"/>
          </a:p>
        </p:txBody>
      </p:sp>
      <p:sp>
        <p:nvSpPr>
          <p:cNvPr id="3" name="Content Placeholder 2"/>
          <p:cNvSpPr>
            <a:spLocks noGrp="1"/>
          </p:cNvSpPr>
          <p:nvPr>
            <p:ph idx="1"/>
          </p:nvPr>
        </p:nvSpPr>
        <p:spPr/>
        <p:txBody>
          <a:bodyPr/>
          <a:lstStyle/>
          <a:p>
            <a:r>
              <a:rPr lang="en-US" dirty="0" smtClean="0"/>
              <a:t>The </a:t>
            </a:r>
            <a:r>
              <a:rPr lang="en-US" dirty="0" err="1" smtClean="0"/>
              <a:t>FxA</a:t>
            </a:r>
            <a:r>
              <a:rPr lang="en-US" dirty="0" smtClean="0"/>
              <a:t> </a:t>
            </a:r>
            <a:r>
              <a:rPr lang="en-US" dirty="0" smtClean="0"/>
              <a:t>Team:</a:t>
            </a:r>
          </a:p>
          <a:p>
            <a:pPr lvl="1"/>
            <a:r>
              <a:rPr lang="en-US" dirty="0" smtClean="0"/>
              <a:t>John </a:t>
            </a:r>
            <a:r>
              <a:rPr lang="en-US" dirty="0" smtClean="0"/>
              <a:t>Morrison (</a:t>
            </a:r>
            <a:r>
              <a:rPr lang="en-US" dirty="0" err="1" smtClean="0"/>
              <a:t>jrgm</a:t>
            </a:r>
            <a:r>
              <a:rPr lang="en-US" dirty="0" smtClean="0"/>
              <a:t>) – For </a:t>
            </a:r>
            <a:r>
              <a:rPr lang="en-US" dirty="0" smtClean="0"/>
              <a:t>require(module)</a:t>
            </a:r>
            <a:endParaRPr lang="en-US" dirty="0" smtClean="0"/>
          </a:p>
          <a:p>
            <a:pPr lvl="1"/>
            <a:r>
              <a:rPr lang="en-US" dirty="0" smtClean="0"/>
              <a:t>Ryan </a:t>
            </a:r>
            <a:r>
              <a:rPr lang="en-US" dirty="0" err="1" smtClean="0"/>
              <a:t>Feeley</a:t>
            </a:r>
            <a:r>
              <a:rPr lang="en-US" dirty="0" smtClean="0"/>
              <a:t> (</a:t>
            </a:r>
            <a:r>
              <a:rPr lang="en-US" dirty="0" err="1" smtClean="0"/>
              <a:t>rfeeley</a:t>
            </a:r>
            <a:r>
              <a:rPr lang="en-US" dirty="0" smtClean="0"/>
              <a:t>) – For all the UX </a:t>
            </a:r>
            <a:r>
              <a:rPr lang="en-US" dirty="0" smtClean="0"/>
              <a:t>guidance, and th</a:t>
            </a:r>
            <a:r>
              <a:rPr lang="en-US" dirty="0" smtClean="0"/>
              <a:t>e numerous revisions and reviews</a:t>
            </a:r>
            <a:r>
              <a:rPr lang="en-US" dirty="0" smtClean="0"/>
              <a:t>.</a:t>
            </a:r>
            <a:endParaRPr lang="en-US" dirty="0" smtClean="0"/>
          </a:p>
          <a:p>
            <a:pPr lvl="1"/>
            <a:r>
              <a:rPr lang="en-US" dirty="0" smtClean="0"/>
              <a:t>Daniel </a:t>
            </a:r>
            <a:r>
              <a:rPr lang="en-US" dirty="0" smtClean="0"/>
              <a:t>Coates (</a:t>
            </a:r>
            <a:r>
              <a:rPr lang="en-US" dirty="0" err="1" smtClean="0"/>
              <a:t>dcoates</a:t>
            </a:r>
            <a:r>
              <a:rPr lang="en-US" dirty="0" smtClean="0"/>
              <a:t>) – For </a:t>
            </a:r>
            <a:r>
              <a:rPr lang="en-US" dirty="0" smtClean="0"/>
              <a:t>merging my PR’s for `able`.</a:t>
            </a:r>
            <a:endParaRPr lang="en-US" dirty="0" smtClean="0"/>
          </a:p>
          <a:p>
            <a:pPr lvl="1"/>
            <a:r>
              <a:rPr lang="en-US" dirty="0" smtClean="0"/>
              <a:t>Phil Booth (</a:t>
            </a:r>
            <a:r>
              <a:rPr lang="en-US" dirty="0" err="1" smtClean="0"/>
              <a:t>pb</a:t>
            </a:r>
            <a:r>
              <a:rPr lang="en-US" dirty="0" smtClean="0"/>
              <a:t>) – For flexboxes</a:t>
            </a:r>
          </a:p>
          <a:p>
            <a:pPr lvl="1"/>
            <a:r>
              <a:rPr lang="en-US" dirty="0" smtClean="0"/>
              <a:t>Sean `</a:t>
            </a:r>
            <a:r>
              <a:rPr lang="en-US" dirty="0" err="1" smtClean="0"/>
              <a:t>Monstar</a:t>
            </a:r>
            <a:r>
              <a:rPr lang="en-US" dirty="0" smtClean="0"/>
              <a:t>` </a:t>
            </a:r>
            <a:r>
              <a:rPr lang="en-US" dirty="0"/>
              <a:t>–</a:t>
            </a:r>
            <a:r>
              <a:rPr lang="en-US" dirty="0" smtClean="0"/>
              <a:t> For the security stuff</a:t>
            </a:r>
          </a:p>
          <a:p>
            <a:pPr lvl="1"/>
            <a:r>
              <a:rPr lang="en-US" dirty="0" smtClean="0"/>
              <a:t>Jon Buck – For being a gladiator</a:t>
            </a:r>
            <a:endParaRPr lang="en-US" dirty="0" smtClean="0"/>
          </a:p>
        </p:txBody>
      </p:sp>
    </p:spTree>
    <p:extLst>
      <p:ext uri="{BB962C8B-B14F-4D97-AF65-F5344CB8AC3E}">
        <p14:creationId xmlns:p14="http://schemas.microsoft.com/office/powerpoint/2010/main" val="2139523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FxA</a:t>
            </a:r>
            <a:r>
              <a:rPr lang="en-US" dirty="0" smtClean="0"/>
              <a:t> Team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2369431" y="1825625"/>
            <a:ext cx="7735712" cy="4351338"/>
          </a:xfrm>
        </p:spPr>
      </p:pic>
    </p:spTree>
    <p:extLst>
      <p:ext uri="{BB962C8B-B14F-4D97-AF65-F5344CB8AC3E}">
        <p14:creationId xmlns:p14="http://schemas.microsoft.com/office/powerpoint/2010/main" val="1916165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307830" y="2227430"/>
            <a:ext cx="7315200" cy="4114800"/>
          </a:xfrm>
          <a:prstGeom prst="rect">
            <a:avLst/>
          </a:prstGeom>
          <a:effectLst>
            <a:outerShdw blurRad="50800" dist="50800" dir="5400000" algn="ctr" rotWithShape="0">
              <a:srgbClr val="000000">
                <a:alpha val="39000"/>
              </a:srgbClr>
            </a:outerShdw>
          </a:effectLst>
        </p:spPr>
      </p:pic>
      <p:sp>
        <p:nvSpPr>
          <p:cNvPr id="2" name="Title 1"/>
          <p:cNvSpPr>
            <a:spLocks noGrp="1"/>
          </p:cNvSpPr>
          <p:nvPr>
            <p:ph type="title"/>
          </p:nvPr>
        </p:nvSpPr>
        <p:spPr/>
        <p:txBody>
          <a:bodyPr/>
          <a:lstStyle/>
          <a:p>
            <a:r>
              <a:rPr lang="en-US" dirty="0" smtClean="0"/>
              <a:t>Special Thanks to..</a:t>
            </a:r>
            <a:endParaRPr lang="en-US" dirty="0"/>
          </a:p>
        </p:txBody>
      </p:sp>
      <p:sp>
        <p:nvSpPr>
          <p:cNvPr id="3" name="Content Placeholder 2"/>
          <p:cNvSpPr>
            <a:spLocks noGrp="1"/>
          </p:cNvSpPr>
          <p:nvPr>
            <p:ph idx="1"/>
          </p:nvPr>
        </p:nvSpPr>
        <p:spPr/>
        <p:txBody>
          <a:bodyPr>
            <a:normAutofit/>
          </a:bodyPr>
          <a:lstStyle/>
          <a:p>
            <a:r>
              <a:rPr lang="en-US" dirty="0" smtClean="0"/>
              <a:t>Shane Tomlinson (</a:t>
            </a:r>
            <a:r>
              <a:rPr lang="en-US" dirty="0" err="1" smtClean="0"/>
              <a:t>stomlinson</a:t>
            </a:r>
            <a:r>
              <a:rPr lang="en-US" dirty="0" smtClean="0"/>
              <a:t>) – My Mentor and Guide</a:t>
            </a:r>
          </a:p>
        </p:txBody>
      </p:sp>
      <p:sp>
        <p:nvSpPr>
          <p:cNvPr id="5" name="TextBox 4"/>
          <p:cNvSpPr txBox="1"/>
          <p:nvPr/>
        </p:nvSpPr>
        <p:spPr>
          <a:xfrm>
            <a:off x="2307830" y="5757863"/>
            <a:ext cx="7261280" cy="1200329"/>
          </a:xfrm>
          <a:prstGeom prst="rect">
            <a:avLst/>
          </a:prstGeom>
          <a:noFill/>
        </p:spPr>
        <p:txBody>
          <a:bodyPr wrap="square" rtlCol="0">
            <a:spAutoFit/>
          </a:bodyPr>
          <a:lstStyle/>
          <a:p>
            <a:pPr algn="ctr"/>
            <a:r>
              <a:rPr lang="en-US" dirty="0"/>
              <a:t>For being patient with me, and helping me </a:t>
            </a:r>
            <a:r>
              <a:rPr lang="en-US" dirty="0" smtClean="0"/>
              <a:t>separate the “must-haves” and the “nice-to-haves”, </a:t>
            </a:r>
            <a:r>
              <a:rPr lang="en-US" dirty="0"/>
              <a:t>and </a:t>
            </a:r>
            <a:r>
              <a:rPr lang="en-US" dirty="0" smtClean="0"/>
              <a:t>almost </a:t>
            </a:r>
            <a:r>
              <a:rPr lang="en-US" dirty="0"/>
              <a:t>everything </a:t>
            </a:r>
            <a:r>
              <a:rPr lang="en-US" dirty="0" smtClean="0"/>
              <a:t>else this </a:t>
            </a:r>
            <a:r>
              <a:rPr lang="en-US" dirty="0"/>
              <a:t>summer </a:t>
            </a:r>
            <a:r>
              <a:rPr lang="en-US" dirty="0">
                <a:sym typeface="Wingdings"/>
              </a:rPr>
              <a:t> </a:t>
            </a:r>
            <a:endParaRPr lang="en-US" dirty="0" smtClean="0">
              <a:sym typeface="Wingdings"/>
            </a:endParaRPr>
          </a:p>
          <a:p>
            <a:pPr algn="ctr"/>
            <a:r>
              <a:rPr lang="en-US" dirty="0" smtClean="0">
                <a:sym typeface="Wingdings"/>
              </a:rPr>
              <a:t>Thanks Shane</a:t>
            </a:r>
            <a:r>
              <a:rPr lang="en-US" dirty="0">
                <a:sym typeface="Wingdings"/>
              </a:rPr>
              <a:t>!!!</a:t>
            </a:r>
            <a:endParaRPr lang="en-US" dirty="0"/>
          </a:p>
          <a:p>
            <a:endParaRPr lang="en-US" dirty="0"/>
          </a:p>
        </p:txBody>
      </p:sp>
    </p:spTree>
    <p:extLst>
      <p:ext uri="{BB962C8B-B14F-4D97-AF65-F5344CB8AC3E}">
        <p14:creationId xmlns:p14="http://schemas.microsoft.com/office/powerpoint/2010/main" val="18210663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Special Thanks to..</a:t>
            </a:r>
            <a:endParaRPr lang="en-US" dirty="0"/>
          </a:p>
        </p:txBody>
      </p:sp>
      <p:sp>
        <p:nvSpPr>
          <p:cNvPr id="3" name="Content Placeholder 2"/>
          <p:cNvSpPr>
            <a:spLocks noGrp="1"/>
          </p:cNvSpPr>
          <p:nvPr>
            <p:ph idx="1"/>
          </p:nvPr>
        </p:nvSpPr>
        <p:spPr/>
        <p:txBody>
          <a:bodyPr>
            <a:normAutofit/>
          </a:bodyPr>
          <a:lstStyle/>
          <a:p>
            <a:r>
              <a:rPr lang="en-US" dirty="0" smtClean="0"/>
              <a:t>Ryan Kelly (</a:t>
            </a:r>
            <a:r>
              <a:rPr lang="en-US" dirty="0" err="1" smtClean="0"/>
              <a:t>rfk</a:t>
            </a:r>
            <a:r>
              <a:rPr lang="en-US" dirty="0" smtClean="0"/>
              <a:t>) </a:t>
            </a:r>
            <a:r>
              <a:rPr lang="en-US" dirty="0" smtClean="0"/>
              <a:t>– My </a:t>
            </a:r>
            <a:r>
              <a:rPr lang="en-US" dirty="0" smtClean="0"/>
              <a:t>Manager</a:t>
            </a:r>
            <a:endParaRPr lang="en-US" dirty="0" smtClean="0"/>
          </a:p>
        </p:txBody>
      </p:sp>
      <p:sp>
        <p:nvSpPr>
          <p:cNvPr id="5" name="TextBox 4"/>
          <p:cNvSpPr txBox="1"/>
          <p:nvPr/>
        </p:nvSpPr>
        <p:spPr>
          <a:xfrm>
            <a:off x="2307830" y="5757863"/>
            <a:ext cx="7261280" cy="1200329"/>
          </a:xfrm>
          <a:prstGeom prst="rect">
            <a:avLst/>
          </a:prstGeom>
          <a:noFill/>
        </p:spPr>
        <p:txBody>
          <a:bodyPr wrap="square" rtlCol="0">
            <a:spAutoFit/>
          </a:bodyPr>
          <a:lstStyle/>
          <a:p>
            <a:pPr algn="ctr"/>
            <a:r>
              <a:rPr lang="en-US" dirty="0"/>
              <a:t>For </a:t>
            </a:r>
            <a:r>
              <a:rPr lang="en-US" dirty="0" smtClean="0"/>
              <a:t>guiding me and steering my projects in the right direction by having regular meetings, and organizing meetings for me with other members of the team. </a:t>
            </a:r>
            <a:r>
              <a:rPr lang="en-US" dirty="0" smtClean="0">
                <a:sym typeface="Wingdings"/>
              </a:rPr>
              <a:t>Thanks Ryan!!!</a:t>
            </a:r>
            <a:endParaRPr lang="en-US" dirty="0"/>
          </a:p>
          <a:p>
            <a:endParaRPr lang="en-US"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2977735" y="2455813"/>
            <a:ext cx="5921470" cy="3234582"/>
          </a:xfrm>
          <a:prstGeom prst="rect">
            <a:avLst/>
          </a:prstGeom>
        </p:spPr>
      </p:pic>
    </p:spTree>
    <p:extLst>
      <p:ext uri="{BB962C8B-B14F-4D97-AF65-F5344CB8AC3E}">
        <p14:creationId xmlns:p14="http://schemas.microsoft.com/office/powerpoint/2010/main" val="19229662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a:t>
            </a:r>
            <a:endParaRPr lang="en-US" dirty="0"/>
          </a:p>
        </p:txBody>
      </p:sp>
      <p:sp>
        <p:nvSpPr>
          <p:cNvPr id="3" name="Content Placeholder 2"/>
          <p:cNvSpPr>
            <a:spLocks noGrp="1"/>
          </p:cNvSpPr>
          <p:nvPr>
            <p:ph idx="1"/>
          </p:nvPr>
        </p:nvSpPr>
        <p:spPr/>
        <p:txBody>
          <a:bodyPr/>
          <a:lstStyle/>
          <a:p>
            <a:r>
              <a:rPr lang="en-US" dirty="0" smtClean="0"/>
              <a:t>Vlad </a:t>
            </a:r>
            <a:r>
              <a:rPr lang="en-US" dirty="0" err="1" smtClean="0"/>
              <a:t>Filippov</a:t>
            </a:r>
            <a:r>
              <a:rPr lang="en-US" dirty="0" smtClean="0"/>
              <a:t> (</a:t>
            </a:r>
            <a:r>
              <a:rPr lang="en-US" dirty="0" err="1" smtClean="0"/>
              <a:t>vladikoff</a:t>
            </a:r>
            <a:r>
              <a:rPr lang="en-US" dirty="0" smtClean="0"/>
              <a:t>) – </a:t>
            </a:r>
            <a:r>
              <a:rPr lang="en-US" dirty="0" smtClean="0"/>
              <a:t>He is a robot, don’t tel</a:t>
            </a:r>
            <a:r>
              <a:rPr lang="en-US" dirty="0" smtClean="0"/>
              <a:t>l him though</a:t>
            </a:r>
            <a:r>
              <a:rPr lang="en-US" dirty="0" smtClean="0"/>
              <a: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066800" y="2386013"/>
            <a:ext cx="0" cy="0"/>
          </a:xfrm>
          <a:prstGeom prst="rect">
            <a:avLst/>
          </a:prstGeom>
        </p:spPr>
      </p:pic>
      <p:sp>
        <p:nvSpPr>
          <p:cNvPr id="7" name="TextBox 6"/>
          <p:cNvSpPr txBox="1"/>
          <p:nvPr/>
        </p:nvSpPr>
        <p:spPr>
          <a:xfrm>
            <a:off x="1257300" y="6029325"/>
            <a:ext cx="9872663" cy="369332"/>
          </a:xfrm>
          <a:prstGeom prst="rect">
            <a:avLst/>
          </a:prstGeom>
          <a:noFill/>
        </p:spPr>
        <p:txBody>
          <a:bodyPr wrap="square" rtlCol="0">
            <a:spAutoFit/>
          </a:bodyPr>
          <a:lstStyle/>
          <a:p>
            <a:pPr algn="ctr"/>
            <a:r>
              <a:rPr lang="en-US" dirty="0" smtClean="0"/>
              <a:t>For the 100+ reviews he gave tirelessly, and for showing me the Big Ben. </a:t>
            </a:r>
            <a:r>
              <a:rPr lang="en-US" dirty="0" smtClean="0"/>
              <a:t>Thank you so much Vlad! </a:t>
            </a:r>
            <a:r>
              <a:rPr lang="en-US" dirty="0" smtClean="0">
                <a:sym typeface="Wingdings"/>
              </a:rPr>
              <a:t></a:t>
            </a:r>
            <a:endParaRPr lang="en-US" dirty="0"/>
          </a:p>
        </p:txBody>
      </p:sp>
      <p:pic>
        <p:nvPicPr>
          <p:cNvPr id="4" name="Picture 3"/>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2743200" y="2423811"/>
            <a:ext cx="6409803" cy="3605514"/>
          </a:xfrm>
          <a:prstGeom prst="rect">
            <a:avLst/>
          </a:prstGeom>
        </p:spPr>
      </p:pic>
    </p:spTree>
    <p:extLst>
      <p:ext uri="{BB962C8B-B14F-4D97-AF65-F5344CB8AC3E}">
        <p14:creationId xmlns:p14="http://schemas.microsoft.com/office/powerpoint/2010/main" val="11967743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a:t>
            </a:r>
            <a:endParaRPr lang="en-US" dirty="0"/>
          </a:p>
        </p:txBody>
      </p:sp>
      <p:sp>
        <p:nvSpPr>
          <p:cNvPr id="3" name="Content Placeholder 2"/>
          <p:cNvSpPr>
            <a:spLocks noGrp="1"/>
          </p:cNvSpPr>
          <p:nvPr>
            <p:ph idx="1"/>
          </p:nvPr>
        </p:nvSpPr>
        <p:spPr/>
        <p:txBody>
          <a:bodyPr/>
          <a:lstStyle/>
          <a:p>
            <a:r>
              <a:rPr lang="en-US" dirty="0" smtClean="0"/>
              <a:t>Vijay </a:t>
            </a:r>
            <a:r>
              <a:rPr lang="en-US" dirty="0" err="1" smtClean="0"/>
              <a:t>Budhram</a:t>
            </a:r>
            <a:r>
              <a:rPr lang="en-US" dirty="0" smtClean="0"/>
              <a:t> </a:t>
            </a:r>
            <a:r>
              <a:rPr lang="en-US" dirty="0" smtClean="0"/>
              <a:t>(</a:t>
            </a:r>
            <a:r>
              <a:rPr lang="en-US" dirty="0" err="1" smtClean="0"/>
              <a:t>vbudhram</a:t>
            </a:r>
            <a:r>
              <a:rPr lang="en-US" dirty="0" smtClean="0"/>
              <a:t>) </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066800" y="2386013"/>
            <a:ext cx="0" cy="0"/>
          </a:xfrm>
          <a:prstGeom prst="rect">
            <a:avLst/>
          </a:prstGeom>
        </p:spPr>
      </p:pic>
      <p:sp>
        <p:nvSpPr>
          <p:cNvPr id="7" name="TextBox 6"/>
          <p:cNvSpPr txBox="1"/>
          <p:nvPr/>
        </p:nvSpPr>
        <p:spPr>
          <a:xfrm>
            <a:off x="1257300" y="6029325"/>
            <a:ext cx="9872663" cy="369332"/>
          </a:xfrm>
          <a:prstGeom prst="rect">
            <a:avLst/>
          </a:prstGeom>
          <a:noFill/>
        </p:spPr>
        <p:txBody>
          <a:bodyPr wrap="square" rtlCol="0">
            <a:spAutoFit/>
          </a:bodyPr>
          <a:lstStyle/>
          <a:p>
            <a:pPr algn="ctr"/>
            <a:r>
              <a:rPr lang="en-US" dirty="0" smtClean="0"/>
              <a:t>For all the help with designing </a:t>
            </a:r>
            <a:r>
              <a:rPr lang="en-US" dirty="0" err="1" smtClean="0"/>
              <a:t>fxa-geodb</a:t>
            </a:r>
            <a:r>
              <a:rPr lang="en-US" dirty="0" smtClean="0"/>
              <a:t>. </a:t>
            </a:r>
            <a:r>
              <a:rPr lang="en-US" dirty="0" smtClean="0"/>
              <a:t>Thank you so much </a:t>
            </a:r>
            <a:r>
              <a:rPr lang="en-US" dirty="0" smtClean="0"/>
              <a:t>Vijay! </a:t>
            </a:r>
            <a:r>
              <a:rPr lang="en-US" dirty="0" smtClean="0">
                <a:sym typeface="Wingdings"/>
              </a:rPr>
              <a:t></a:t>
            </a:r>
            <a:endParaRPr lang="en-US" dirty="0"/>
          </a:p>
        </p:txBody>
      </p:sp>
      <p:pic>
        <p:nvPicPr>
          <p:cNvPr id="6" name="Picture 5"/>
          <p:cNvPicPr>
            <a:picLocks noChangeAspect="1"/>
          </p:cNvPicPr>
          <p:nvPr/>
        </p:nvPicPr>
        <p:blipFill>
          <a:blip r:embed="rId3"/>
          <a:stretch>
            <a:fillRect/>
          </a:stretch>
        </p:blipFill>
        <p:spPr>
          <a:xfrm>
            <a:off x="3592332" y="2369609"/>
            <a:ext cx="4625694" cy="3524779"/>
          </a:xfrm>
          <a:prstGeom prst="rect">
            <a:avLst/>
          </a:prstGeom>
        </p:spPr>
      </p:pic>
    </p:spTree>
    <p:extLst>
      <p:ext uri="{BB962C8B-B14F-4D97-AF65-F5344CB8AC3E}">
        <p14:creationId xmlns:p14="http://schemas.microsoft.com/office/powerpoint/2010/main" val="18135167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 </a:t>
            </a:r>
            <a:r>
              <a:rPr lang="en-US" dirty="0" err="1" smtClean="0"/>
              <a:t>Finallllly</a:t>
            </a:r>
            <a:r>
              <a:rPr lang="en-US" dirty="0" smtClean="0"/>
              <a:t>….</a:t>
            </a:r>
            <a:endParaRPr lang="en-US" dirty="0"/>
          </a:p>
        </p:txBody>
      </p:sp>
      <p:sp>
        <p:nvSpPr>
          <p:cNvPr id="3" name="Content Placeholder 2"/>
          <p:cNvSpPr>
            <a:spLocks noGrp="1"/>
          </p:cNvSpPr>
          <p:nvPr>
            <p:ph idx="1"/>
          </p:nvPr>
        </p:nvSpPr>
        <p:spPr>
          <a:xfrm>
            <a:off x="1120000" y="1721450"/>
            <a:ext cx="10233800" cy="1435319"/>
          </a:xfrm>
        </p:spPr>
        <p:txBody>
          <a:bodyPr/>
          <a:lstStyle/>
          <a:p>
            <a:r>
              <a:rPr lang="en-US" dirty="0" smtClean="0"/>
              <a:t>Peter </a:t>
            </a:r>
            <a:r>
              <a:rPr lang="en-US" dirty="0" err="1" smtClean="0"/>
              <a:t>Dehaan</a:t>
            </a:r>
            <a:r>
              <a:rPr lang="en-US" dirty="0" smtClean="0"/>
              <a:t> (</a:t>
            </a:r>
            <a:r>
              <a:rPr lang="en-US" dirty="0" err="1" smtClean="0"/>
              <a:t>pdehaan</a:t>
            </a:r>
            <a:r>
              <a:rPr lang="en-US" dirty="0" smtClean="0"/>
              <a:t>) – </a:t>
            </a:r>
            <a:r>
              <a:rPr lang="en-US" dirty="0" smtClean="0"/>
              <a:t> </a:t>
            </a:r>
            <a:r>
              <a:rPr lang="en-US" dirty="0" err="1" smtClean="0"/>
              <a:t>a.k.a</a:t>
            </a:r>
            <a:r>
              <a:rPr lang="en-US" dirty="0" smtClean="0"/>
              <a:t> Sensei.</a:t>
            </a:r>
            <a:endParaRPr lang="en-US" dirty="0"/>
          </a:p>
        </p:txBody>
      </p:sp>
      <p:sp>
        <p:nvSpPr>
          <p:cNvPr id="8" name="TextBox 7"/>
          <p:cNvSpPr txBox="1"/>
          <p:nvPr/>
        </p:nvSpPr>
        <p:spPr>
          <a:xfrm>
            <a:off x="1038225" y="6186392"/>
            <a:ext cx="10315575" cy="369332"/>
          </a:xfrm>
          <a:prstGeom prst="rect">
            <a:avLst/>
          </a:prstGeom>
          <a:noFill/>
        </p:spPr>
        <p:txBody>
          <a:bodyPr wrap="square" rtlCol="0">
            <a:spAutoFit/>
          </a:bodyPr>
          <a:lstStyle/>
          <a:p>
            <a:pPr algn="ctr"/>
            <a:r>
              <a:rPr lang="en-US" dirty="0" smtClean="0"/>
              <a:t>Thank </a:t>
            </a:r>
            <a:r>
              <a:rPr lang="en-US" dirty="0" smtClean="0"/>
              <a:t>you so much Peter, for </a:t>
            </a:r>
            <a:r>
              <a:rPr lang="en-US" dirty="0" smtClean="0"/>
              <a:t>teaching me to </a:t>
            </a:r>
            <a:r>
              <a:rPr lang="en-US" smtClean="0"/>
              <a:t>always look </a:t>
            </a:r>
            <a:r>
              <a:rPr lang="en-US" dirty="0" smtClean="0"/>
              <a:t>at the lighter side of software</a:t>
            </a:r>
            <a:r>
              <a:rPr lang="en-US" dirty="0" smtClean="0">
                <a:sym typeface="Wingdings"/>
              </a:rPr>
              <a:t></a:t>
            </a:r>
            <a:endParaRPr lang="en-US" dirty="0"/>
          </a:p>
        </p:txBody>
      </p:sp>
    </p:spTree>
    <p:extLst>
      <p:ext uri="{BB962C8B-B14F-4D97-AF65-F5344CB8AC3E}">
        <p14:creationId xmlns:p14="http://schemas.microsoft.com/office/powerpoint/2010/main" val="209272008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20000" y="2693725"/>
            <a:ext cx="10233800" cy="5032375"/>
          </a:xfrm>
        </p:spPr>
        <p:txBody>
          <a:bodyPr>
            <a:normAutofit/>
          </a:bodyPr>
          <a:lstStyle/>
          <a:p>
            <a:r>
              <a:rPr lang="en-US" sz="2000" dirty="0" smtClean="0">
                <a:latin typeface="Comic Sans MS" charset="0"/>
                <a:ea typeface="Comic Sans MS" charset="0"/>
                <a:cs typeface="Comic Sans MS" charset="0"/>
              </a:rPr>
              <a:t>The font used on the slides in general is Corbel(Body). The headings are Corbel(Headings). The slides are a default preset from MS </a:t>
            </a:r>
            <a:r>
              <a:rPr lang="en-US" sz="2000" dirty="0" err="1" smtClean="0">
                <a:latin typeface="Comic Sans MS" charset="0"/>
                <a:ea typeface="Comic Sans MS" charset="0"/>
                <a:cs typeface="Comic Sans MS" charset="0"/>
              </a:rPr>
              <a:t>Powerpoint</a:t>
            </a:r>
            <a:r>
              <a:rPr lang="en-US" sz="2000" dirty="0" smtClean="0">
                <a:latin typeface="Comic Sans MS" charset="0"/>
                <a:ea typeface="Comic Sans MS" charset="0"/>
                <a:cs typeface="Comic Sans MS" charset="0"/>
              </a:rPr>
              <a:t>.</a:t>
            </a:r>
          </a:p>
          <a:p>
            <a:r>
              <a:rPr lang="en-US" sz="2000" dirty="0" smtClean="0">
                <a:latin typeface="Comic Sans MS" charset="0"/>
                <a:ea typeface="Comic Sans MS" charset="0"/>
                <a:cs typeface="Comic Sans MS" charset="0"/>
              </a:rPr>
              <a:t>The font used on this page is Comic Sans MS(aka most hated font of all times), just to irritate anyone who has an aversion to it. Trust me, I am a web developer.</a:t>
            </a:r>
            <a:endParaRPr lang="en-US" sz="2000" dirty="0">
              <a:latin typeface="Comic Sans MS" charset="0"/>
              <a:ea typeface="Comic Sans MS" charset="0"/>
              <a:cs typeface="Comic Sans MS" charset="0"/>
            </a:endParaRPr>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4305782" y="4548851"/>
            <a:ext cx="3106684" cy="2143745"/>
          </a:xfrm>
          <a:prstGeom prst="rect">
            <a:avLst/>
          </a:prstGeom>
        </p:spPr>
      </p:pic>
      <p:sp>
        <p:nvSpPr>
          <p:cNvPr id="5" name="TextBox 4"/>
          <p:cNvSpPr txBox="1"/>
          <p:nvPr/>
        </p:nvSpPr>
        <p:spPr>
          <a:xfrm>
            <a:off x="4417735" y="509960"/>
            <a:ext cx="2994731" cy="707886"/>
          </a:xfrm>
          <a:prstGeom prst="rect">
            <a:avLst/>
          </a:prstGeom>
          <a:noFill/>
        </p:spPr>
        <p:txBody>
          <a:bodyPr wrap="none" rtlCol="0">
            <a:spAutoFit/>
          </a:bodyPr>
          <a:lstStyle/>
          <a:p>
            <a:pPr algn="ctr"/>
            <a:r>
              <a:rPr lang="en-US" sz="4000" dirty="0" smtClean="0"/>
              <a:t>Questions???</a:t>
            </a:r>
            <a:endParaRPr lang="en-US" sz="4000" dirty="0"/>
          </a:p>
        </p:txBody>
      </p:sp>
    </p:spTree>
    <p:extLst>
      <p:ext uri="{BB962C8B-B14F-4D97-AF65-F5344CB8AC3E}">
        <p14:creationId xmlns:p14="http://schemas.microsoft.com/office/powerpoint/2010/main" val="8332153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the crappy title?</a:t>
            </a:r>
            <a:endParaRPr lang="en-US" dirty="0"/>
          </a:p>
        </p:txBody>
      </p:sp>
      <p:sp>
        <p:nvSpPr>
          <p:cNvPr id="5" name="Content Placeholder 4"/>
          <p:cNvSpPr>
            <a:spLocks noGrp="1"/>
          </p:cNvSpPr>
          <p:nvPr>
            <p:ph idx="1"/>
          </p:nvPr>
        </p:nvSpPr>
        <p:spPr/>
        <p:txBody>
          <a:bodyPr/>
          <a:lstStyle/>
          <a:p>
            <a:r>
              <a:rPr lang="en-US" dirty="0" smtClean="0"/>
              <a:t>Frankly speaking, </a:t>
            </a:r>
            <a:r>
              <a:rPr lang="en-US" dirty="0" smtClean="0"/>
              <a:t>cause </a:t>
            </a:r>
            <a:r>
              <a:rPr lang="en-US" dirty="0" smtClean="0"/>
              <a:t>I </a:t>
            </a:r>
            <a:r>
              <a:rPr lang="en-US" dirty="0" err="1" smtClean="0"/>
              <a:t>couldn</a:t>
            </a:r>
            <a:r>
              <a:rPr lang="uk-UA" dirty="0" smtClean="0"/>
              <a:t>’</a:t>
            </a:r>
            <a:r>
              <a:rPr lang="en-US" dirty="0" smtClean="0"/>
              <a:t>t come up with anything better.</a:t>
            </a:r>
          </a:p>
          <a:p>
            <a:r>
              <a:rPr lang="en-US" dirty="0" smtClean="0"/>
              <a:t>But more importantly, </a:t>
            </a:r>
            <a:r>
              <a:rPr lang="en-US" dirty="0"/>
              <a:t>cause </a:t>
            </a:r>
            <a:r>
              <a:rPr lang="en-US" dirty="0" smtClean="0"/>
              <a:t>my work this summer can be categorized into 5 things:</a:t>
            </a:r>
          </a:p>
          <a:p>
            <a:pPr lvl="1"/>
            <a:r>
              <a:rPr lang="en-US" dirty="0" smtClean="0"/>
              <a:t>B – Bugs (Quite a few of them, you will see)</a:t>
            </a:r>
          </a:p>
          <a:p>
            <a:pPr lvl="1"/>
            <a:r>
              <a:rPr lang="en-US" dirty="0" smtClean="0"/>
              <a:t>L – </a:t>
            </a:r>
            <a:r>
              <a:rPr lang="en-US" dirty="0" err="1" smtClean="0"/>
              <a:t>Linting</a:t>
            </a:r>
            <a:r>
              <a:rPr lang="en-US" dirty="0" smtClean="0"/>
              <a:t> (Again???)</a:t>
            </a:r>
          </a:p>
          <a:p>
            <a:pPr lvl="1"/>
            <a:r>
              <a:rPr lang="en-US" dirty="0" smtClean="0"/>
              <a:t>E – E-Mails (funny </a:t>
            </a:r>
            <a:r>
              <a:rPr lang="en-US" dirty="0"/>
              <a:t>cause </a:t>
            </a:r>
            <a:r>
              <a:rPr lang="en-US" dirty="0" smtClean="0"/>
              <a:t>I have been working with emails for </a:t>
            </a:r>
            <a:r>
              <a:rPr lang="en-US" dirty="0" smtClean="0"/>
              <a:t>1.5 </a:t>
            </a:r>
            <a:r>
              <a:rPr lang="en-US" dirty="0" smtClean="0"/>
              <a:t>years now)</a:t>
            </a:r>
          </a:p>
          <a:p>
            <a:pPr lvl="1"/>
            <a:r>
              <a:rPr lang="en-US" dirty="0" smtClean="0"/>
              <a:t>S – Styles (CSS &amp; Less &lt;3)</a:t>
            </a:r>
          </a:p>
          <a:p>
            <a:pPr lvl="1"/>
            <a:r>
              <a:rPr lang="en-US" dirty="0" smtClean="0"/>
              <a:t>S – Security (Finally, something important eh?)</a:t>
            </a:r>
            <a:endParaRPr lang="en-US" dirty="0"/>
          </a:p>
        </p:txBody>
      </p:sp>
    </p:spTree>
    <p:extLst>
      <p:ext uri="{BB962C8B-B14F-4D97-AF65-F5344CB8AC3E}">
        <p14:creationId xmlns:p14="http://schemas.microsoft.com/office/powerpoint/2010/main" val="13292029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 how did my Summer </a:t>
            </a:r>
            <a:r>
              <a:rPr lang="en-US" dirty="0" smtClean="0"/>
              <a:t>go</a:t>
            </a:r>
            <a:r>
              <a:rPr lang="en-US" dirty="0" smtClean="0"/>
              <a:t>?</a:t>
            </a:r>
            <a:endParaRPr lang="en-US" dirty="0"/>
          </a:p>
        </p:txBody>
      </p:sp>
      <p:sp>
        <p:nvSpPr>
          <p:cNvPr id="3" name="Content Placeholder 2"/>
          <p:cNvSpPr>
            <a:spLocks noGrp="1"/>
          </p:cNvSpPr>
          <p:nvPr>
            <p:ph idx="1"/>
          </p:nvPr>
        </p:nvSpPr>
        <p:spPr>
          <a:xfrm>
            <a:off x="1120000" y="1640427"/>
            <a:ext cx="10233800" cy="4351338"/>
          </a:xfrm>
        </p:spPr>
        <p:txBody>
          <a:bodyPr>
            <a:normAutofit/>
          </a:bodyPr>
          <a:lstStyle/>
          <a:p>
            <a:r>
              <a:rPr lang="en-US" sz="2400" dirty="0" smtClean="0"/>
              <a:t>I worked on a bunch of bug </a:t>
            </a:r>
            <a:r>
              <a:rPr lang="en-US" sz="2400" dirty="0" smtClean="0"/>
              <a:t>fixes, 47 to be exact.</a:t>
            </a:r>
            <a:endParaRPr lang="en-US" sz="2400" dirty="0" smtClean="0"/>
          </a:p>
        </p:txBody>
      </p:sp>
      <p:pic>
        <p:nvPicPr>
          <p:cNvPr id="5" name="Picture 4"/>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1481328" y="2129576"/>
            <a:ext cx="4295405" cy="4658974"/>
          </a:xfrm>
          <a:prstGeom prst="rect">
            <a:avLst/>
          </a:prstGeom>
        </p:spPr>
      </p:pic>
      <p:pic>
        <p:nvPicPr>
          <p:cNvPr id="8" name="Picture 7"/>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6458673" y="2129576"/>
            <a:ext cx="4632088" cy="4658973"/>
          </a:xfrm>
          <a:prstGeom prst="rect">
            <a:avLst/>
          </a:prstGeom>
        </p:spPr>
      </p:pic>
    </p:spTree>
    <p:extLst>
      <p:ext uri="{BB962C8B-B14F-4D97-AF65-F5344CB8AC3E}">
        <p14:creationId xmlns:p14="http://schemas.microsoft.com/office/powerpoint/2010/main" val="19925765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Just bugs?</a:t>
            </a:r>
            <a:endParaRPr lang="en-US" dirty="0"/>
          </a:p>
        </p:txBody>
      </p:sp>
      <p:sp>
        <p:nvSpPr>
          <p:cNvPr id="3" name="Content Placeholder 2"/>
          <p:cNvSpPr>
            <a:spLocks noGrp="1"/>
          </p:cNvSpPr>
          <p:nvPr>
            <p:ph idx="1"/>
          </p:nvPr>
        </p:nvSpPr>
        <p:spPr>
          <a:xfrm>
            <a:off x="1120000" y="1640427"/>
            <a:ext cx="10233800" cy="4351338"/>
          </a:xfrm>
        </p:spPr>
        <p:txBody>
          <a:bodyPr>
            <a:normAutofit/>
          </a:bodyPr>
          <a:lstStyle/>
          <a:p>
            <a:r>
              <a:rPr lang="en-US" sz="2400" dirty="0" smtClean="0"/>
              <a:t>Why you hating on bugs? Bugs’ important, listen to the guy on the right.</a:t>
            </a:r>
            <a:endParaRPr lang="en-US" sz="2400" dirty="0" smtClean="0"/>
          </a:p>
        </p:txBody>
      </p:sp>
      <p:pic>
        <p:nvPicPr>
          <p:cNvPr id="6" name="Picture 5"/>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684832" y="2360913"/>
            <a:ext cx="5090932" cy="4242443"/>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764194" y="2360913"/>
            <a:ext cx="6033697" cy="4242443"/>
          </a:xfrm>
          <a:prstGeom prst="rect">
            <a:avLst/>
          </a:prstGeom>
        </p:spPr>
      </p:pic>
    </p:spTree>
    <p:extLst>
      <p:ext uri="{BB962C8B-B14F-4D97-AF65-F5344CB8AC3E}">
        <p14:creationId xmlns:p14="http://schemas.microsoft.com/office/powerpoint/2010/main" val="11523479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3518"/>
            <a:ext cx="10515600" cy="1325563"/>
          </a:xfrm>
        </p:spPr>
        <p:txBody>
          <a:bodyPr/>
          <a:lstStyle/>
          <a:p>
            <a:r>
              <a:rPr lang="en-US" dirty="0" smtClean="0"/>
              <a:t>Well.. And?</a:t>
            </a:r>
            <a:endParaRPr lang="en-US" dirty="0"/>
          </a:p>
        </p:txBody>
      </p:sp>
      <p:sp>
        <p:nvSpPr>
          <p:cNvPr id="3" name="Content Placeholder 2"/>
          <p:cNvSpPr>
            <a:spLocks noGrp="1"/>
          </p:cNvSpPr>
          <p:nvPr>
            <p:ph idx="1"/>
          </p:nvPr>
        </p:nvSpPr>
        <p:spPr>
          <a:xfrm>
            <a:off x="1120000" y="1343025"/>
            <a:ext cx="10233800" cy="4833938"/>
          </a:xfrm>
        </p:spPr>
        <p:txBody>
          <a:bodyPr>
            <a:normAutofit lnSpcReduction="10000"/>
          </a:bodyPr>
          <a:lstStyle/>
          <a:p>
            <a:r>
              <a:rPr lang="en-US" dirty="0" smtClean="0"/>
              <a:t>Plenty of small bugs like:</a:t>
            </a:r>
          </a:p>
          <a:p>
            <a:pPr lvl="1"/>
            <a:r>
              <a:rPr lang="en-US" dirty="0" err="1" smtClean="0"/>
              <a:t>ESLint</a:t>
            </a:r>
            <a:r>
              <a:rPr lang="en-US" dirty="0" smtClean="0"/>
              <a:t> fixes</a:t>
            </a:r>
          </a:p>
          <a:p>
            <a:pPr lvl="1"/>
            <a:r>
              <a:rPr lang="en-US" dirty="0" err="1" smtClean="0"/>
              <a:t>Sasslint</a:t>
            </a:r>
            <a:r>
              <a:rPr lang="en-US" dirty="0" smtClean="0"/>
              <a:t> fixes</a:t>
            </a:r>
          </a:p>
          <a:p>
            <a:pPr lvl="1"/>
            <a:r>
              <a:rPr lang="en-US" dirty="0" smtClean="0"/>
              <a:t>Node Security Advisories – Updating dependencies</a:t>
            </a:r>
          </a:p>
          <a:p>
            <a:pPr lvl="2"/>
            <a:r>
              <a:rPr lang="en-US" dirty="0" smtClean="0"/>
              <a:t>Sometimes going 4-5 repos downstream</a:t>
            </a:r>
          </a:p>
          <a:p>
            <a:pPr lvl="1"/>
            <a:r>
              <a:rPr lang="en-US" dirty="0" smtClean="0"/>
              <a:t>Style fixes, like</a:t>
            </a:r>
          </a:p>
          <a:p>
            <a:pPr lvl="2"/>
            <a:r>
              <a:rPr lang="en-US" dirty="0" smtClean="0"/>
              <a:t>Widths, heights and the like</a:t>
            </a:r>
          </a:p>
          <a:p>
            <a:pPr lvl="2"/>
            <a:r>
              <a:rPr lang="en-US" dirty="0" smtClean="0"/>
              <a:t>Stacking links</a:t>
            </a:r>
          </a:p>
          <a:p>
            <a:pPr lvl="2"/>
            <a:r>
              <a:rPr lang="en-US" dirty="0" smtClean="0"/>
              <a:t>Making devices view responsive</a:t>
            </a:r>
          </a:p>
          <a:p>
            <a:pPr lvl="2"/>
            <a:r>
              <a:rPr lang="en-US" dirty="0" smtClean="0"/>
              <a:t>Using ultra cool CSS stuff like `fit-content` and `</a:t>
            </a:r>
            <a:r>
              <a:rPr lang="en-US" dirty="0" err="1" smtClean="0"/>
              <a:t>calc</a:t>
            </a:r>
            <a:r>
              <a:rPr lang="en-US" dirty="0" smtClean="0"/>
              <a:t>`</a:t>
            </a:r>
          </a:p>
          <a:p>
            <a:pPr lvl="2"/>
            <a:r>
              <a:rPr lang="en-US" dirty="0" smtClean="0"/>
              <a:t>Weird RTL issues</a:t>
            </a:r>
          </a:p>
          <a:p>
            <a:pPr lvl="2"/>
            <a:r>
              <a:rPr lang="en-US" dirty="0" smtClean="0"/>
              <a:t>Aligning </a:t>
            </a:r>
            <a:r>
              <a:rPr lang="en-US" dirty="0" err="1" smtClean="0"/>
              <a:t>fxa</a:t>
            </a:r>
            <a:r>
              <a:rPr lang="en-US" dirty="0" smtClean="0"/>
              <a:t>-checkbox</a:t>
            </a:r>
          </a:p>
          <a:p>
            <a:pPr lvl="2"/>
            <a:r>
              <a:rPr lang="en-US" dirty="0" smtClean="0"/>
              <a:t>Preventing buttons from flashing on page load (not FOUT)</a:t>
            </a:r>
          </a:p>
          <a:p>
            <a:pPr lvl="2"/>
            <a:r>
              <a:rPr lang="en-US" dirty="0" smtClean="0"/>
              <a:t>Adjusting clickable areas in forms and links</a:t>
            </a:r>
          </a:p>
          <a:p>
            <a:pPr lvl="1"/>
            <a:endParaRPr lang="en-US" dirty="0"/>
          </a:p>
        </p:txBody>
      </p:sp>
    </p:spTree>
    <p:extLst>
      <p:ext uri="{BB962C8B-B14F-4D97-AF65-F5344CB8AC3E}">
        <p14:creationId xmlns:p14="http://schemas.microsoft.com/office/powerpoint/2010/main" val="9100531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is-IS" sz="4800" dirty="0" smtClean="0"/>
              <a:t>Any features…?</a:t>
            </a:r>
            <a:endParaRPr lang="en-US" sz="4800" dirty="0"/>
          </a:p>
        </p:txBody>
      </p:sp>
      <p:sp>
        <p:nvSpPr>
          <p:cNvPr id="3" name="Content Placeholder 2"/>
          <p:cNvSpPr>
            <a:spLocks noGrp="1"/>
          </p:cNvSpPr>
          <p:nvPr>
            <p:ph idx="1"/>
          </p:nvPr>
        </p:nvSpPr>
        <p:spPr/>
        <p:txBody>
          <a:bodyPr/>
          <a:lstStyle/>
          <a:p>
            <a:r>
              <a:rPr lang="en-US" dirty="0" smtClean="0"/>
              <a:t>Ok, </a:t>
            </a:r>
            <a:r>
              <a:rPr lang="en-US" dirty="0" smtClean="0"/>
              <a:t>and some small handy features:</a:t>
            </a:r>
            <a:endParaRPr lang="en-US" sz="1000" dirty="0"/>
          </a:p>
          <a:p>
            <a:pPr lvl="1"/>
            <a:r>
              <a:rPr lang="en-US" dirty="0" smtClean="0"/>
              <a:t>Added sass-</a:t>
            </a:r>
            <a:r>
              <a:rPr lang="en-US" dirty="0" err="1" smtClean="0"/>
              <a:t>linting</a:t>
            </a:r>
            <a:r>
              <a:rPr lang="en-US" dirty="0" smtClean="0"/>
              <a:t> to our repos</a:t>
            </a:r>
          </a:p>
          <a:p>
            <a:pPr lvl="1"/>
            <a:r>
              <a:rPr lang="en-US" dirty="0" smtClean="0"/>
              <a:t>Making </a:t>
            </a:r>
            <a:r>
              <a:rPr lang="en-US" dirty="0" err="1" smtClean="0"/>
              <a:t>FxA</a:t>
            </a:r>
            <a:r>
              <a:rPr lang="en-US" dirty="0"/>
              <a:t> settings panels more keyboard </a:t>
            </a:r>
            <a:r>
              <a:rPr lang="en-US" dirty="0" smtClean="0"/>
              <a:t>accessible</a:t>
            </a:r>
            <a:endParaRPr lang="en-US" dirty="0" smtClean="0"/>
          </a:p>
          <a:p>
            <a:pPr lvl="1"/>
            <a:r>
              <a:rPr lang="en-US" dirty="0" smtClean="0"/>
              <a:t>Unified the styles used in </a:t>
            </a:r>
            <a:r>
              <a:rPr lang="en-US" dirty="0" err="1" smtClean="0"/>
              <a:t>FxA</a:t>
            </a:r>
            <a:r>
              <a:rPr lang="en-US" dirty="0" smtClean="0"/>
              <a:t> with those in Mozilla’s Style Guide for buttons, colors, links and text</a:t>
            </a:r>
          </a:p>
          <a:p>
            <a:r>
              <a:rPr lang="en-US" dirty="0" smtClean="0"/>
              <a:t>I also refactored our files, ensuring that:</a:t>
            </a:r>
          </a:p>
          <a:p>
            <a:pPr lvl="1"/>
            <a:r>
              <a:rPr lang="en-US" dirty="0" smtClean="0"/>
              <a:t>We used better variable names in our sass files</a:t>
            </a:r>
          </a:p>
          <a:p>
            <a:pPr lvl="1"/>
            <a:r>
              <a:rPr lang="en-US" dirty="0" smtClean="0"/>
              <a:t>We used better variable values in our sass files</a:t>
            </a:r>
          </a:p>
          <a:p>
            <a:pPr lvl="1"/>
            <a:r>
              <a:rPr lang="en-US" dirty="0" smtClean="0"/>
              <a:t>We ported to Cocktail from Underscore, completely</a:t>
            </a:r>
          </a:p>
        </p:txBody>
      </p:sp>
    </p:spTree>
    <p:extLst>
      <p:ext uri="{BB962C8B-B14F-4D97-AF65-F5344CB8AC3E}">
        <p14:creationId xmlns:p14="http://schemas.microsoft.com/office/powerpoint/2010/main" val="1861254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Did you actually do anything useful? </a:t>
            </a:r>
            <a:br>
              <a:rPr lang="en-US" sz="4800" dirty="0" smtClean="0"/>
            </a:br>
            <a:r>
              <a:rPr lang="en-US" sz="4800" dirty="0" smtClean="0"/>
              <a:t>Like a project?</a:t>
            </a:r>
            <a:endParaRPr lang="en-US" sz="4800" dirty="0"/>
          </a:p>
        </p:txBody>
      </p:sp>
      <p:sp>
        <p:nvSpPr>
          <p:cNvPr id="3" name="Content Placeholder 2"/>
          <p:cNvSpPr>
            <a:spLocks noGrp="1"/>
          </p:cNvSpPr>
          <p:nvPr>
            <p:ph idx="1"/>
          </p:nvPr>
        </p:nvSpPr>
        <p:spPr/>
        <p:txBody>
          <a:bodyPr/>
          <a:lstStyle/>
          <a:p>
            <a:r>
              <a:rPr lang="en-US" dirty="0" smtClean="0"/>
              <a:t>Surprisingly, </a:t>
            </a:r>
            <a:r>
              <a:rPr lang="en-US" dirty="0" smtClean="0"/>
              <a:t>I </a:t>
            </a:r>
            <a:r>
              <a:rPr lang="en-US" dirty="0" smtClean="0"/>
              <a:t>actually did work on </a:t>
            </a:r>
            <a:r>
              <a:rPr lang="en-US" dirty="0" smtClean="0"/>
              <a:t>3 really nice projects this Summer:</a:t>
            </a:r>
          </a:p>
          <a:p>
            <a:pPr lvl="1"/>
            <a:r>
              <a:rPr lang="en-US" sz="2600" dirty="0" smtClean="0"/>
              <a:t>Password hints – Making better passwords a reality</a:t>
            </a:r>
            <a:endParaRPr lang="en-US" sz="2600" dirty="0" smtClean="0"/>
          </a:p>
          <a:p>
            <a:pPr lvl="1"/>
            <a:r>
              <a:rPr lang="en-US" sz="2600" dirty="0" smtClean="0"/>
              <a:t>Geolocation data in e-mail communication</a:t>
            </a:r>
            <a:endParaRPr lang="en-US" sz="2600" dirty="0" smtClean="0"/>
          </a:p>
          <a:p>
            <a:pPr lvl="1"/>
            <a:r>
              <a:rPr lang="en-US" sz="2600" dirty="0" err="1" smtClean="0"/>
              <a:t>Geoprofiling</a:t>
            </a:r>
            <a:r>
              <a:rPr lang="en-US" sz="2600" dirty="0" smtClean="0"/>
              <a:t> based on user history</a:t>
            </a:r>
            <a:endParaRPr lang="en-US" sz="2600" dirty="0" smtClean="0"/>
          </a:p>
        </p:txBody>
      </p:sp>
    </p:spTree>
    <p:extLst>
      <p:ext uri="{BB962C8B-B14F-4D97-AF65-F5344CB8AC3E}">
        <p14:creationId xmlns:p14="http://schemas.microsoft.com/office/powerpoint/2010/main" val="7028338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Password Hints</a:t>
            </a:r>
            <a:endParaRPr lang="en-US" sz="4400" dirty="0"/>
          </a:p>
        </p:txBody>
      </p:sp>
      <p:sp>
        <p:nvSpPr>
          <p:cNvPr id="3" name="Content Placeholder 2"/>
          <p:cNvSpPr>
            <a:spLocks noGrp="1"/>
          </p:cNvSpPr>
          <p:nvPr>
            <p:ph idx="1"/>
          </p:nvPr>
        </p:nvSpPr>
        <p:spPr/>
        <p:txBody>
          <a:bodyPr/>
          <a:lstStyle/>
          <a:p>
            <a:r>
              <a:rPr lang="en-US" sz="3200" dirty="0" smtClean="0"/>
              <a:t>Problem:</a:t>
            </a:r>
          </a:p>
          <a:p>
            <a:pPr lvl="1"/>
            <a:r>
              <a:rPr lang="en-US" sz="2800" dirty="0" smtClean="0"/>
              <a:t>People choose crappy passwords</a:t>
            </a:r>
          </a:p>
          <a:p>
            <a:pPr lvl="1"/>
            <a:r>
              <a:rPr lang="en-US" sz="2800" dirty="0" smtClean="0"/>
              <a:t>Stuff like “Password”, “abc123”, “</a:t>
            </a:r>
            <a:r>
              <a:rPr lang="en-US" sz="2800" dirty="0" err="1" smtClean="0"/>
              <a:t>dragondragon</a:t>
            </a:r>
            <a:r>
              <a:rPr lang="en-US" sz="2800" dirty="0" smtClean="0"/>
              <a:t>”</a:t>
            </a:r>
          </a:p>
          <a:p>
            <a:pPr lvl="1"/>
            <a:r>
              <a:rPr lang="en-US" sz="2800" dirty="0" smtClean="0"/>
              <a:t>Attackers might </a:t>
            </a:r>
            <a:r>
              <a:rPr lang="en-US" sz="2800" dirty="0" err="1" smtClean="0"/>
              <a:t>bruteforce</a:t>
            </a:r>
            <a:r>
              <a:rPr lang="en-US" sz="2800" dirty="0" smtClean="0"/>
              <a:t> into an account by trying out common passwords</a:t>
            </a:r>
          </a:p>
          <a:p>
            <a:pPr lvl="1"/>
            <a:endParaRPr lang="en-US" sz="2800" dirty="0"/>
          </a:p>
          <a:p>
            <a:r>
              <a:rPr lang="en-US" sz="3200" dirty="0" smtClean="0"/>
              <a:t>But isn’t </a:t>
            </a:r>
            <a:r>
              <a:rPr lang="en-US" sz="3200" dirty="0" err="1" smtClean="0"/>
              <a:t>bruteforcing</a:t>
            </a:r>
            <a:r>
              <a:rPr lang="en-US" sz="3200" dirty="0" smtClean="0"/>
              <a:t> rate-limited? How can attackers try ALL possible common passwords?</a:t>
            </a:r>
          </a:p>
          <a:p>
            <a:pPr lvl="1"/>
            <a:endParaRPr lang="en-US" dirty="0"/>
          </a:p>
          <a:p>
            <a:endParaRPr lang="en-US" dirty="0"/>
          </a:p>
        </p:txBody>
      </p:sp>
    </p:spTree>
    <p:extLst>
      <p:ext uri="{BB962C8B-B14F-4D97-AF65-F5344CB8AC3E}">
        <p14:creationId xmlns:p14="http://schemas.microsoft.com/office/powerpoint/2010/main" val="858768008"/>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Depth</Template>
  <TotalTime>2655</TotalTime>
  <Words>1149</Words>
  <Application>Microsoft Macintosh PowerPoint</Application>
  <PresentationFormat>Widescreen</PresentationFormat>
  <Paragraphs>143</Paragraphs>
  <Slides>27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Comic Sans MS</vt:lpstr>
      <vt:lpstr>Corbel</vt:lpstr>
      <vt:lpstr>Wingdings</vt:lpstr>
      <vt:lpstr>Arial</vt:lpstr>
      <vt:lpstr>Depth</vt:lpstr>
      <vt:lpstr>God BLESS FxA</vt:lpstr>
      <vt:lpstr>Disclaimer</vt:lpstr>
      <vt:lpstr>Why the crappy title?</vt:lpstr>
      <vt:lpstr>So how did my Summer go?</vt:lpstr>
      <vt:lpstr>Just bugs?</vt:lpstr>
      <vt:lpstr>Well.. And?</vt:lpstr>
      <vt:lpstr>Any features…?</vt:lpstr>
      <vt:lpstr>Did you actually do anything useful?  Like a project?</vt:lpstr>
      <vt:lpstr>Password Hints</vt:lpstr>
      <vt:lpstr>Password Hints – Continued..</vt:lpstr>
      <vt:lpstr>Password Hints – Continued..</vt:lpstr>
      <vt:lpstr>Password Hints – Continued..</vt:lpstr>
      <vt:lpstr>PowerPoint Presentation</vt:lpstr>
      <vt:lpstr>Security vs Usability</vt:lpstr>
      <vt:lpstr>Geolocation Data in e-mails</vt:lpstr>
      <vt:lpstr>Geolocation e-mails – Continued..</vt:lpstr>
      <vt:lpstr>PowerPoint Presentation</vt:lpstr>
      <vt:lpstr>Mozilla fxa-geodb</vt:lpstr>
      <vt:lpstr>So how was my Summer you ask?</vt:lpstr>
      <vt:lpstr>Thanks to..</vt:lpstr>
      <vt:lpstr>The FxA Team</vt:lpstr>
      <vt:lpstr>Special Thanks to..</vt:lpstr>
      <vt:lpstr>Special Thanks to..</vt:lpstr>
      <vt:lpstr>And..</vt:lpstr>
      <vt:lpstr>And..</vt:lpstr>
      <vt:lpstr>And Finallllly….</vt:lpstr>
      <vt:lpstr>PowerPoint Presentation</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Death From Above</dc:title>
  <dc:creator>Sai Prashanth Chandramouli (Student)</dc:creator>
  <cp:lastModifiedBy>Sai Prashanth Chandramouli (Student)</cp:lastModifiedBy>
  <cp:revision>366</cp:revision>
  <dcterms:created xsi:type="dcterms:W3CDTF">2015-07-31T17:32:17Z</dcterms:created>
  <dcterms:modified xsi:type="dcterms:W3CDTF">2016-07-13T00:42:57Z</dcterms:modified>
</cp:coreProperties>
</file>

<file path=docProps/thumbnail.jpeg>
</file>